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712" r:id="rId6"/>
  </p:sldMasterIdLst>
  <p:notesMasterIdLst>
    <p:notesMasterId r:id="rId34"/>
  </p:notesMasterIdLst>
  <p:sldIdLst>
    <p:sldId id="257" r:id="rId7"/>
    <p:sldId id="2147479569" r:id="rId8"/>
    <p:sldId id="2147479530" r:id="rId9"/>
    <p:sldId id="2147479497" r:id="rId10"/>
    <p:sldId id="2147479556" r:id="rId11"/>
    <p:sldId id="2147479557" r:id="rId12"/>
    <p:sldId id="2147479573" r:id="rId13"/>
    <p:sldId id="2147479570" r:id="rId14"/>
    <p:sldId id="2147479571" r:id="rId15"/>
    <p:sldId id="2147479572" r:id="rId16"/>
    <p:sldId id="2147481587" r:id="rId17"/>
    <p:sldId id="2147481588" r:id="rId18"/>
    <p:sldId id="2147479574" r:id="rId19"/>
    <p:sldId id="2147479543" r:id="rId20"/>
    <p:sldId id="2147479552" r:id="rId21"/>
    <p:sldId id="2147479551" r:id="rId22"/>
    <p:sldId id="2147481584" r:id="rId23"/>
    <p:sldId id="2147479555" r:id="rId24"/>
    <p:sldId id="2147481581" r:id="rId25"/>
    <p:sldId id="2147481583" r:id="rId26"/>
    <p:sldId id="2147481576" r:id="rId27"/>
    <p:sldId id="2147481575" r:id="rId28"/>
    <p:sldId id="2147481577" r:id="rId29"/>
    <p:sldId id="2147481578" r:id="rId30"/>
    <p:sldId id="2147481585" r:id="rId31"/>
    <p:sldId id="2147479565" r:id="rId32"/>
    <p:sldId id="27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939A7C-E173-EA81-1DF3-0D0BDEF123D8}" name="Bruno Capuano" initials="BC" userId="S::brunocapuano@microsoft.com::50371e66-f61e-4c21-b650-c29e2a106971" providerId="AD"/>
  <p188:author id="{2FB5E98F-C233-2173-D148-0E3CEF97551D}" name="Kinfey Lo" initials="KL" userId="S::kinfeylo@microsoft.com::82eee98c-67dd-4f4e-aa1a-3bd4d189fa5e" providerId="AD"/>
  <p188:author id="{F700E5A0-98FD-6518-8C55-43A3F2BC2431}" name="Lo Kinfey" initials="LK" userId="6210bc075d007688" providerId="Windows Live"/>
  <p188:author id="{526DF9A2-33C5-A206-06EC-FB815EEEF4C6}" name="Pamela Fox" initials="PF" userId="S::pamelafox@microsoft.com::05c421f6-d446-4f2a-8ee0-1060b47b1543" providerId="AD"/>
  <p188:author id="{B7B5C1D5-C383-6DB5-C1DA-1FCE2A5D17AA}" name="Davide Antelmo" initials="DA" userId="S::dantelmo@microsoft.com::1f1fcb73-8b7e-4958-bafa-7ca5b7500f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15"/>
    <a:srgbClr val="E4D0F3"/>
    <a:srgbClr val="5DA7E7"/>
    <a:srgbClr val="71D9FF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703"/>
  </p:normalViewPr>
  <p:slideViewPr>
    <p:cSldViewPr snapToGrid="0">
      <p:cViewPr varScale="1">
        <p:scale>
          <a:sx n="97" d="100"/>
          <a:sy n="97" d="100"/>
        </p:scale>
        <p:origin x="24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microsoft.com/office/2018/10/relationships/authors" Target="authors.xml"/><Relationship Id="rId21" Type="http://schemas.openxmlformats.org/officeDocument/2006/relationships/slide" Target="slides/slide15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8:29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229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8:29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E8B6A-8969-6761-055A-CAA5720ED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5776A-9C07-0453-7CC3-996B4C372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EA702-1814-B4E9-0317-033755E3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B798EE4-0657-80C2-2982-47065CEA728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A60F-B3AF-20AA-5660-497D68F3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68DF30-526B-7624-4198-A9A29A1D75E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8:29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9F7A9-932F-5549-E1F7-4DD87D3D96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648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8:29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67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jpe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8B6-94FE-A9FF-342C-9127CF50B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831A-04A8-401B-1DDA-8BE136C0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A24-B539-5A5D-84D6-1DCE32F5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EB61-70C3-5E22-FC7C-9C8D031C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B9C7-3385-7B80-EFAA-760E074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6014-5DEE-99BD-BA36-E8445470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043B0-A5D6-41DB-7EE3-2CFF0AF41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0CD6E-3175-9FBF-A4AC-17D8D397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2C0F-5CB3-24E1-7F48-927AAC6E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3C6F-221B-C9FE-4958-21BED72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6726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91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336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9681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17072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38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23651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263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31672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58083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2EFB3-9213-2FB7-736A-87DC54E27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006B1-5524-33D4-A753-667AAD81A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493B-6178-A1BF-8C26-7824B685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B6EB-9FCB-4E4B-4958-EDFBA59A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999DD-4C2C-9DB2-51E5-EA2517A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719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85439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04991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51229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530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8048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984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3077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6525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026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12953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7191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633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8303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664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3065611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1150052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277797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100924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61087818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9133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0102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865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23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57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83625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76FF-A05F-3C5F-17E4-AC847CBD2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73429-2449-2743-05AA-70B3473DD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D83F3-FF3E-634A-533E-E28DB621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AFBD-9945-4FDF-B34C-D9B625940CBA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E1555-458F-90CA-37C6-2EA3BC7D6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48176-92C3-CFA8-E81F-8EE58951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1C-59DB-4936-8083-B4371D7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115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59860759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4984-C448-36FA-ACE0-C36ADE8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B252-5A01-CED9-1655-AC6AE91F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7450-799F-C0E8-8B45-58FB4545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BF81-729E-61A3-B3A6-049E9FD5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1CD-EE25-817C-48AD-6C62A58F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E980-4BFE-1265-E26E-5994218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7EE2-9188-0DA3-DA64-353DA1B9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83AD-4179-D35E-573D-A7B96422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6053-99FA-00A1-7350-9CAA6510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9FD-BCA5-9958-5806-D25D0489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3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D36F-8F94-9A68-97BB-B8F03DF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CF4C-2B77-EF19-156C-5489A4D1F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4503C-0D90-4387-6756-5E337145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8AAE9-8C6A-1B93-F044-430E281D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B59D7-FF69-8EC4-8CA2-3E7269E2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84D3F-74BB-C6C5-636A-C2D06506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00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42C7-F98B-CA43-72F4-5B1DF153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26282-0F2C-B87B-D359-6105012B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85974-5C8A-069F-2323-45A335DED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3F30-3ACF-93AE-85E2-1E3DF02A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4B1D4-F9AB-A7DB-E1DD-B43CFDD76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4958E-0F04-1783-1526-F14013BC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3AEE3-C94D-8D5D-5DD8-11437C3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3FCEA-D97D-C24A-B47F-75BDDFF8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28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58B-1FB9-0CA5-67B9-49E9859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0D872-D42A-2F4D-7768-516456C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659C-EB5F-EABB-8333-FF604FF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847C8-9E46-1D1F-CF9A-C9490B6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566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C0C3FAF5-215B-0D6D-DB94-0848688D82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509301"/>
            <a:ext cx="12191999" cy="1090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4000"/>
              </a:lnSpc>
              <a:buNone/>
              <a:defRPr sz="4000" b="1" i="0" spc="0">
                <a:solidFill>
                  <a:schemeClr val="bg1"/>
                </a:solidFill>
                <a:latin typeface="Segoe UI Variable Display Semibold" pitchFamily="2" charset="0"/>
                <a:cs typeface="Segoe UI Semibold 8" panose="020B0502040204020203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br>
              <a:rPr lang="en-US"/>
            </a:b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60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bg1"/>
                </a:solidFill>
                <a:latin typeface="+mj-l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9535830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tx1"/>
                </a:solidFill>
                <a:latin typeface="+mj-lt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90481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44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5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48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63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4D443-C4C6-D192-6464-2F19EE3B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E4678-6026-F21B-E33F-8D8DFC5B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39B99-5F32-E70F-C35A-E30C107C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0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71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54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32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75384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185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826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44927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7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891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3745-90EA-9A69-EE09-CC35A2A0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063C-7B65-9AB2-A2D2-B443CA38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8548E-1FDE-AF05-C1EB-F0DB3916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C657-45A7-2BF0-7E3F-624661FA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BC6D-DE78-E350-5B8E-226A5ABA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5628-80BB-7AB4-BFA9-245173DA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690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2367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9512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907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5000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4588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9240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1545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3263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0787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6138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9E1E-F6DC-2EAD-08CB-081B812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9A66C-0794-C564-2472-6FA6F729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8385-014D-E82B-750D-20E10491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8F407-4B36-1BF0-1086-4AB0E2FE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8C202-1280-4195-953E-5CFF2BF0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85F61-B105-F7B1-B52F-7C785EBB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286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6832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5037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491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7569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5183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3331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4895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8795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4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17176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9.xml"/><Relationship Id="rId63" Type="http://schemas.openxmlformats.org/officeDocument/2006/relationships/slideLayout" Target="../slideLayouts/slideLayout125.xml"/><Relationship Id="rId68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94.xml"/><Relationship Id="rId37" Type="http://schemas.openxmlformats.org/officeDocument/2006/relationships/slideLayout" Target="../slideLayouts/slideLayout99.xml"/><Relationship Id="rId40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7.xml"/><Relationship Id="rId53" Type="http://schemas.openxmlformats.org/officeDocument/2006/relationships/slideLayout" Target="../slideLayouts/slideLayout115.xml"/><Relationship Id="rId58" Type="http://schemas.openxmlformats.org/officeDocument/2006/relationships/slideLayout" Target="../slideLayouts/slideLayout120.xml"/><Relationship Id="rId66" Type="http://schemas.openxmlformats.org/officeDocument/2006/relationships/slideLayout" Target="../slideLayouts/slideLayout128.xml"/><Relationship Id="rId74" Type="http://schemas.openxmlformats.org/officeDocument/2006/relationships/theme" Target="../theme/theme3.xml"/><Relationship Id="rId5" Type="http://schemas.openxmlformats.org/officeDocument/2006/relationships/slideLayout" Target="../slideLayouts/slideLayout67.xml"/><Relationship Id="rId61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9.xml"/><Relationship Id="rId30" Type="http://schemas.openxmlformats.org/officeDocument/2006/relationships/slideLayout" Target="../slideLayouts/slideLayout92.xml"/><Relationship Id="rId35" Type="http://schemas.openxmlformats.org/officeDocument/2006/relationships/slideLayout" Target="../slideLayouts/slideLayout97.xml"/><Relationship Id="rId43" Type="http://schemas.openxmlformats.org/officeDocument/2006/relationships/slideLayout" Target="../slideLayouts/slideLayout105.xml"/><Relationship Id="rId48" Type="http://schemas.openxmlformats.org/officeDocument/2006/relationships/slideLayout" Target="../slideLayouts/slideLayout110.xml"/><Relationship Id="rId56" Type="http://schemas.openxmlformats.org/officeDocument/2006/relationships/slideLayout" Target="../slideLayouts/slideLayout118.xml"/><Relationship Id="rId64" Type="http://schemas.openxmlformats.org/officeDocument/2006/relationships/slideLayout" Target="../slideLayouts/slideLayout126.xml"/><Relationship Id="rId69" Type="http://schemas.openxmlformats.org/officeDocument/2006/relationships/slideLayout" Target="../slideLayouts/slideLayout131.xml"/><Relationship Id="rId8" Type="http://schemas.openxmlformats.org/officeDocument/2006/relationships/slideLayout" Target="../slideLayouts/slideLayout70.xml"/><Relationship Id="rId51" Type="http://schemas.openxmlformats.org/officeDocument/2006/relationships/slideLayout" Target="../slideLayouts/slideLayout113.xml"/><Relationship Id="rId7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33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100.xml"/><Relationship Id="rId46" Type="http://schemas.openxmlformats.org/officeDocument/2006/relationships/slideLayout" Target="../slideLayouts/slideLayout108.xml"/><Relationship Id="rId59" Type="http://schemas.openxmlformats.org/officeDocument/2006/relationships/slideLayout" Target="../slideLayouts/slideLayout121.xml"/><Relationship Id="rId67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82.xml"/><Relationship Id="rId41" Type="http://schemas.openxmlformats.org/officeDocument/2006/relationships/slideLayout" Target="../slideLayouts/slideLayout103.xml"/><Relationship Id="rId54" Type="http://schemas.openxmlformats.org/officeDocument/2006/relationships/slideLayout" Target="../slideLayouts/slideLayout116.xml"/><Relationship Id="rId62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132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98.xml"/><Relationship Id="rId49" Type="http://schemas.openxmlformats.org/officeDocument/2006/relationships/slideLayout" Target="../slideLayouts/slideLayout111.xml"/><Relationship Id="rId57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106.xml"/><Relationship Id="rId52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122.xml"/><Relationship Id="rId65" Type="http://schemas.openxmlformats.org/officeDocument/2006/relationships/slideLayout" Target="../slideLayouts/slideLayout127.xml"/><Relationship Id="rId7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96.xml"/><Relationship Id="rId50" Type="http://schemas.openxmlformats.org/officeDocument/2006/relationships/slideLayout" Target="../slideLayouts/slideLayout112.xml"/><Relationship Id="rId55" Type="http://schemas.openxmlformats.org/officeDocument/2006/relationships/slideLayout" Target="../slideLayouts/slideLayout117.xml"/><Relationship Id="rId76" Type="http://schemas.openxmlformats.org/officeDocument/2006/relationships/image" Target="../media/image2.svg"/><Relationship Id="rId7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8ABCF-F2C2-25BC-9B22-0EA8EAE1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DAB5-A558-DBD8-9707-401741707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6781-0214-B73B-93E8-6ED5E30EC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7B64-8B02-1807-C783-0A46C06B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D1EC-A8FB-A382-CE67-27045878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86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  <p:sldLayoutId id="2147483763" r:id="rId51"/>
    <p:sldLayoutId id="2147483764" r:id="rId52"/>
    <p:sldLayoutId id="2147483765" r:id="rId53"/>
    <p:sldLayoutId id="2147483766" r:id="rId54"/>
    <p:sldLayoutId id="2147483767" r:id="rId55"/>
    <p:sldLayoutId id="2147483768" r:id="rId56"/>
    <p:sldLayoutId id="2147483769" r:id="rId57"/>
    <p:sldLayoutId id="2147483770" r:id="rId58"/>
    <p:sldLayoutId id="2147483771" r:id="rId59"/>
    <p:sldLayoutId id="2147483772" r:id="rId60"/>
    <p:sldLayoutId id="2147483773" r:id="rId61"/>
    <p:sldLayoutId id="2147483774" r:id="rId62"/>
    <p:sldLayoutId id="2147483775" r:id="rId63"/>
    <p:sldLayoutId id="2147483776" r:id="rId64"/>
    <p:sldLayoutId id="2147483777" r:id="rId65"/>
    <p:sldLayoutId id="2147483778" r:id="rId66"/>
    <p:sldLayoutId id="2147483779" r:id="rId67"/>
    <p:sldLayoutId id="2147483780" r:id="rId68"/>
    <p:sldLayoutId id="2147483781" r:id="rId69"/>
    <p:sldLayoutId id="2147483782" r:id="rId70"/>
    <p:sldLayoutId id="2147483783" r:id="rId71"/>
    <p:sldLayoutId id="2147483784" r:id="rId72"/>
    <p:sldLayoutId id="2147483785" r:id="rId7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5.png"/><Relationship Id="rId5" Type="http://schemas.openxmlformats.org/officeDocument/2006/relationships/image" Target="../media/image94.jpe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00.png"/><Relationship Id="rId4" Type="http://schemas.openxmlformats.org/officeDocument/2006/relationships/image" Target="../media/image9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hac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03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9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hack/regist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microsoft/RAG_Hack?tab=readme-ov-file#stream-schedule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11DD5DE-F87B-B47F-C476-DF93E7394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967" y="1091980"/>
            <a:ext cx="8996971" cy="549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B9579-20DE-E2C1-63CE-C23151329AA1}"/>
              </a:ext>
            </a:extLst>
          </p:cNvPr>
          <p:cNvSpPr txBox="1"/>
          <p:nvPr/>
        </p:nvSpPr>
        <p:spPr>
          <a:xfrm>
            <a:off x="436541" y="235769"/>
            <a:ext cx="5564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 Toolkit - Playground</a:t>
            </a:r>
            <a:endParaRPr kumimoji="0" lang="en-CN" sz="3600" b="1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85627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929D8F-0789-3E8A-9F50-66E09A7E0B94}"/>
              </a:ext>
            </a:extLst>
          </p:cNvPr>
          <p:cNvSpPr txBox="1"/>
          <p:nvPr/>
        </p:nvSpPr>
        <p:spPr>
          <a:xfrm>
            <a:off x="561758" y="3822493"/>
            <a:ext cx="11749512" cy="2535236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pPr marL="0" marR="0" lvl="0" indent="0" defTabSz="932742" fontAlgn="auto"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kumimoji="0" lang="en-US" sz="3600" b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AI Toolkit –</a:t>
            </a:r>
            <a:br>
              <a:rPr kumimoji="0" lang="en-US" sz="3600" b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</a:br>
            <a:r>
              <a:rPr kumimoji="0" lang="en-US" sz="3600" b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		Support</a:t>
            </a:r>
            <a:r>
              <a:rPr lang="zh-CN" altLang="en-US" sz="3600" spc="-50" dirty="0">
                <a:ln w="3175">
                  <a:noFill/>
                </a:ln>
                <a:latin typeface="+mj-lt"/>
                <a:cs typeface="Segoe UI" pitchFamily="34" charset="0"/>
              </a:rPr>
              <a:t> </a:t>
            </a:r>
            <a:r>
              <a:rPr lang="en-US" altLang="zh-CN" sz="3600" spc="-50" dirty="0">
                <a:ln w="3175">
                  <a:noFill/>
                </a:ln>
                <a:latin typeface="+mj-lt"/>
                <a:cs typeface="Segoe UI" pitchFamily="34" charset="0"/>
              </a:rPr>
              <a:t>GitHub</a:t>
            </a:r>
            <a:r>
              <a:rPr lang="zh-CN" altLang="en-US" sz="3600" spc="-50" dirty="0">
                <a:ln w="3175">
                  <a:noFill/>
                </a:ln>
                <a:latin typeface="+mj-lt"/>
                <a:cs typeface="Segoe UI" pitchFamily="34" charset="0"/>
              </a:rPr>
              <a:t> </a:t>
            </a:r>
            <a:r>
              <a:rPr lang="en-US" altLang="zh-CN" sz="3600" spc="-50" dirty="0">
                <a:ln w="3175">
                  <a:noFill/>
                </a:ln>
                <a:latin typeface="+mj-lt"/>
                <a:cs typeface="Segoe UI" pitchFamily="34" charset="0"/>
              </a:rPr>
              <a:t>Models</a:t>
            </a:r>
            <a:endParaRPr kumimoji="0" lang="en-US" sz="3600" b="0" u="none" strike="noStrike" kern="1200" cap="none" spc="-50" normalizeH="0" baseline="0" noProof="0" dirty="0">
              <a:ln w="3175">
                <a:noFill/>
              </a:ln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D81207-5D25-4DA3-ABF8-94D964242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62" y="-212035"/>
            <a:ext cx="6858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307701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274A7D-DD1A-4276-F7D6-2EC86759223D}"/>
              </a:ext>
            </a:extLst>
          </p:cNvPr>
          <p:cNvSpPr txBox="1"/>
          <p:nvPr/>
        </p:nvSpPr>
        <p:spPr>
          <a:xfrm>
            <a:off x="436541" y="235769"/>
            <a:ext cx="6497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Azure AI Toolkit - </a:t>
            </a:r>
            <a:r>
              <a:rPr kumimoji="0" lang="en-US" sz="3600" b="1" u="none" strike="noStrike" kern="1200" cap="none" spc="0" normalizeH="0" baseline="0" noProof="0" dirty="0" err="1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Evalation</a:t>
            </a:r>
            <a:endParaRPr kumimoji="0" lang="en-CN" sz="3600" b="1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08336AE5-B59C-635E-C5F8-04C8765E0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74" y="2225813"/>
            <a:ext cx="7772400" cy="2625810"/>
          </a:xfrm>
          <a:prstGeom prst="rect">
            <a:avLst/>
          </a:prstGeom>
        </p:spPr>
      </p:pic>
      <p:pic>
        <p:nvPicPr>
          <p:cNvPr id="2052" name="Picture 4" descr="Prompt flow for VS Code">
            <a:extLst>
              <a:ext uri="{FF2B5EF4-FFF2-40B4-BE49-F238E27FC236}">
                <a16:creationId xmlns:a16="http://schemas.microsoft.com/office/drawing/2014/main" id="{FE01FA15-2BEF-02D1-901B-2120FC5B7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39" y="1616600"/>
            <a:ext cx="3844235" cy="384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617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SLMOps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3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9A853397-DB03-843C-7DAD-ADCC18F39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71" y="484909"/>
            <a:ext cx="11018520" cy="553998"/>
          </a:xfrm>
        </p:spPr>
        <p:txBody>
          <a:bodyPr/>
          <a:lstStyle/>
          <a:p>
            <a:r>
              <a:rPr lang="zh-CN" altLang="en-US" b="1" dirty="0"/>
              <a:t>企业进入模型领域带来更多的思考</a:t>
            </a:r>
            <a:endParaRPr lang="en-US" b="1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B8F905-1A9D-273A-4188-B8AB9ACFDDEB}"/>
              </a:ext>
            </a:extLst>
          </p:cNvPr>
          <p:cNvGrpSpPr/>
          <p:nvPr/>
        </p:nvGrpSpPr>
        <p:grpSpPr>
          <a:xfrm>
            <a:off x="587671" y="1674430"/>
            <a:ext cx="2596998" cy="3751402"/>
            <a:chOff x="788531" y="1322878"/>
            <a:chExt cx="2088738" cy="5403833"/>
          </a:xfrm>
        </p:grpSpPr>
        <p:sp>
          <p:nvSpPr>
            <p:cNvPr id="27" name="Round Diagonal Corner Rectangle 2">
              <a:extLst>
                <a:ext uri="{FF2B5EF4-FFF2-40B4-BE49-F238E27FC236}">
                  <a16:creationId xmlns:a16="http://schemas.microsoft.com/office/drawing/2014/main" id="{EA7F3FC7-FCB0-703E-D9B9-F528FA5E9596}"/>
                </a:ext>
              </a:extLst>
            </p:cNvPr>
            <p:cNvSpPr/>
            <p:nvPr/>
          </p:nvSpPr>
          <p:spPr>
            <a:xfrm>
              <a:off x="788531" y="2192227"/>
              <a:ext cx="2088738" cy="4534484"/>
            </a:xfrm>
            <a:prstGeom prst="round2DiagRect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FB3A5AD-8912-82CE-BD8E-F6C2A8E0DAC1}"/>
                </a:ext>
              </a:extLst>
            </p:cNvPr>
            <p:cNvSpPr txBox="1"/>
            <p:nvPr/>
          </p:nvSpPr>
          <p:spPr>
            <a:xfrm>
              <a:off x="1733961" y="1322878"/>
              <a:ext cx="726121" cy="753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数据</a:t>
              </a:r>
              <a:endParaRPr lang="en-US" sz="2800" b="1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A2E3725-1C21-0340-80C5-747669FFCF0C}"/>
              </a:ext>
            </a:extLst>
          </p:cNvPr>
          <p:cNvGrpSpPr/>
          <p:nvPr/>
        </p:nvGrpSpPr>
        <p:grpSpPr>
          <a:xfrm>
            <a:off x="3727419" y="1652318"/>
            <a:ext cx="2596998" cy="3733587"/>
            <a:chOff x="4025721" y="1337465"/>
            <a:chExt cx="2336162" cy="3560306"/>
          </a:xfrm>
        </p:grpSpPr>
        <p:sp>
          <p:nvSpPr>
            <p:cNvPr id="30" name="Round Diagonal Corner Rectangle 7">
              <a:extLst>
                <a:ext uri="{FF2B5EF4-FFF2-40B4-BE49-F238E27FC236}">
                  <a16:creationId xmlns:a16="http://schemas.microsoft.com/office/drawing/2014/main" id="{6D241B1F-A3F9-6CFD-ED9F-20902A63385B}"/>
                </a:ext>
              </a:extLst>
            </p:cNvPr>
            <p:cNvSpPr/>
            <p:nvPr/>
          </p:nvSpPr>
          <p:spPr>
            <a:xfrm>
              <a:off x="4025721" y="1874946"/>
              <a:ext cx="2336162" cy="3022825"/>
            </a:xfrm>
            <a:prstGeom prst="round2Diag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 descr="Algorithm - Free computer icons">
              <a:extLst>
                <a:ext uri="{FF2B5EF4-FFF2-40B4-BE49-F238E27FC236}">
                  <a16:creationId xmlns:a16="http://schemas.microsoft.com/office/drawing/2014/main" id="{424A464A-8402-8F6C-EAC0-450D59F21B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2681" y="1337465"/>
              <a:ext cx="428896" cy="428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FC2764-DC0C-211C-6AD8-A673AD973192}"/>
                </a:ext>
              </a:extLst>
            </p:cNvPr>
            <p:cNvSpPr txBox="1"/>
            <p:nvPr/>
          </p:nvSpPr>
          <p:spPr>
            <a:xfrm>
              <a:off x="4868120" y="1341817"/>
              <a:ext cx="812135" cy="4989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/>
                <a:t>算法</a:t>
              </a:r>
              <a:endParaRPr lang="en-US" sz="2800" b="1" dirty="0"/>
            </a:p>
          </p:txBody>
        </p:sp>
      </p:grpSp>
      <p:sp>
        <p:nvSpPr>
          <p:cNvPr id="33" name="Round Diagonal Corner Rectangle 10">
            <a:extLst>
              <a:ext uri="{FF2B5EF4-FFF2-40B4-BE49-F238E27FC236}">
                <a16:creationId xmlns:a16="http://schemas.microsoft.com/office/drawing/2014/main" id="{C0BD1427-E3E0-91D9-E435-980C65E9DA43}"/>
              </a:ext>
            </a:extLst>
          </p:cNvPr>
          <p:cNvSpPr/>
          <p:nvPr/>
        </p:nvSpPr>
        <p:spPr>
          <a:xfrm>
            <a:off x="6732002" y="2182819"/>
            <a:ext cx="2344411" cy="3169947"/>
          </a:xfrm>
          <a:prstGeom prst="round2DiagRect">
            <a:avLst/>
          </a:prstGeom>
          <a:solidFill>
            <a:srgbClr val="107C1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EE2113-452B-34C2-6436-DE2EF9CBE0EC}"/>
              </a:ext>
            </a:extLst>
          </p:cNvPr>
          <p:cNvSpPr txBox="1"/>
          <p:nvPr/>
        </p:nvSpPr>
        <p:spPr>
          <a:xfrm>
            <a:off x="7605640" y="160445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评估</a:t>
            </a:r>
            <a:endParaRPr lang="en-US" sz="2800" b="1" dirty="0"/>
          </a:p>
        </p:txBody>
      </p:sp>
      <p:sp>
        <p:nvSpPr>
          <p:cNvPr id="35" name="Round Diagonal Corner Rectangle 12">
            <a:extLst>
              <a:ext uri="{FF2B5EF4-FFF2-40B4-BE49-F238E27FC236}">
                <a16:creationId xmlns:a16="http://schemas.microsoft.com/office/drawing/2014/main" id="{76B61F5F-76CA-F5F7-7C8F-46922B0E975F}"/>
              </a:ext>
            </a:extLst>
          </p:cNvPr>
          <p:cNvSpPr/>
          <p:nvPr/>
        </p:nvSpPr>
        <p:spPr>
          <a:xfrm>
            <a:off x="9465015" y="2136287"/>
            <a:ext cx="2385318" cy="3248112"/>
          </a:xfrm>
          <a:prstGeom prst="round2DiagRect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12" descr="Evaluation Logo - AniCell Biotech">
            <a:extLst>
              <a:ext uri="{FF2B5EF4-FFF2-40B4-BE49-F238E27FC236}">
                <a16:creationId xmlns:a16="http://schemas.microsoft.com/office/drawing/2014/main" id="{72CA9E28-92B5-4478-5BAA-3255EF7C5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30" y="1604453"/>
            <a:ext cx="518439" cy="48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Cloud Datastore - Database of Databases">
            <a:extLst>
              <a:ext uri="{FF2B5EF4-FFF2-40B4-BE49-F238E27FC236}">
                <a16:creationId xmlns:a16="http://schemas.microsoft.com/office/drawing/2014/main" id="{81675949-87F4-C1AE-9D51-013B7C54A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560" y="1724483"/>
            <a:ext cx="476783" cy="42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Deployment - Free seo and web icons">
            <a:extLst>
              <a:ext uri="{FF2B5EF4-FFF2-40B4-BE49-F238E27FC236}">
                <a16:creationId xmlns:a16="http://schemas.microsoft.com/office/drawing/2014/main" id="{F72C631C-6968-A448-AB79-FE899C247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423" y="1561068"/>
            <a:ext cx="479446" cy="47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12D6E7F-729C-6E42-EB1F-800EF4472B62}"/>
              </a:ext>
            </a:extLst>
          </p:cNvPr>
          <p:cNvSpPr txBox="1"/>
          <p:nvPr/>
        </p:nvSpPr>
        <p:spPr>
          <a:xfrm>
            <a:off x="10275930" y="1567587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评估</a:t>
            </a:r>
            <a:endParaRPr lang="en-US" sz="28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4707EC-45F0-2AEC-AD1D-6E91B56A37A8}"/>
              </a:ext>
            </a:extLst>
          </p:cNvPr>
          <p:cNvSpPr txBox="1"/>
          <p:nvPr/>
        </p:nvSpPr>
        <p:spPr>
          <a:xfrm>
            <a:off x="646927" y="2707277"/>
            <a:ext cx="224599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如何组织数据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企业内部多个数据源的整理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如何有效组织数据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数据安全</a:t>
            </a:r>
            <a:endParaRPr lang="en-US" sz="1600" b="1" dirty="0"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F42961E-2A0F-D8DE-4226-91ECD5470AFA}"/>
              </a:ext>
            </a:extLst>
          </p:cNvPr>
          <p:cNvSpPr txBox="1"/>
          <p:nvPr/>
        </p:nvSpPr>
        <p:spPr>
          <a:xfrm>
            <a:off x="3787124" y="2696826"/>
            <a:ext cx="224599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latin typeface="+mn-ea"/>
              </a:rPr>
              <a:t>QLoRA</a:t>
            </a:r>
            <a:r>
              <a:rPr lang="en-US" sz="1600" b="1" dirty="0">
                <a:latin typeface="+mn-ea"/>
              </a:rPr>
              <a:t> vs </a:t>
            </a:r>
            <a:r>
              <a:rPr lang="en-US" sz="1600" b="1" dirty="0" err="1">
                <a:latin typeface="+mn-ea"/>
              </a:rPr>
              <a:t>LoRA</a:t>
            </a:r>
            <a:endParaRPr lang="en-US" sz="1600" b="1" dirty="0">
              <a:latin typeface="+mn-ea"/>
            </a:endParaRPr>
          </a:p>
          <a:p>
            <a:pPr algn="l"/>
            <a:endParaRPr lang="en-US" sz="1600" b="1" dirty="0"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+mn-ea"/>
              </a:rPr>
              <a:t>参数调整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zh-TW" altLang="en-US" sz="1600" b="1" dirty="0"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+mn-ea"/>
              </a:rPr>
              <a:t>计算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zh-TW" altLang="en-US" sz="1600" b="1" dirty="0">
              <a:latin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+mn-ea"/>
              </a:rPr>
              <a:t>本地或云端</a:t>
            </a:r>
            <a:endParaRPr lang="en-US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06B2C4-5E7F-1A33-6829-E4E962C5875E}"/>
              </a:ext>
            </a:extLst>
          </p:cNvPr>
          <p:cNvSpPr txBox="1"/>
          <p:nvPr/>
        </p:nvSpPr>
        <p:spPr>
          <a:xfrm>
            <a:off x="6867167" y="2651571"/>
            <a:ext cx="22459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版本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提示有效性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效能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存储</a:t>
            </a:r>
            <a:endParaRPr lang="en-US" sz="160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D72ECB-E2E4-DA4F-8916-3C9CACE0B1A4}"/>
              </a:ext>
            </a:extLst>
          </p:cNvPr>
          <p:cNvSpPr txBox="1"/>
          <p:nvPr/>
        </p:nvSpPr>
        <p:spPr>
          <a:xfrm>
            <a:off x="9691969" y="2619487"/>
            <a:ext cx="224599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多设备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模型压缩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响应</a:t>
            </a: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b="1" dirty="0"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+mn-ea"/>
              </a:rPr>
              <a:t>迭代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02364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A73B259-C9B0-83D8-6F3B-6BBA843BD43B}"/>
              </a:ext>
            </a:extLst>
          </p:cNvPr>
          <p:cNvSpPr txBox="1"/>
          <p:nvPr/>
        </p:nvSpPr>
        <p:spPr>
          <a:xfrm>
            <a:off x="585446" y="230772"/>
            <a:ext cx="840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+mn-ea"/>
              </a:rPr>
              <a:t>我们把这些环节看成一个闭环 </a:t>
            </a:r>
            <a:r>
              <a:rPr lang="en-US" altLang="zh-CN" sz="3600" b="1" dirty="0">
                <a:latin typeface="+mn-ea"/>
              </a:rPr>
              <a:t>- </a:t>
            </a:r>
            <a:r>
              <a:rPr lang="en-US" altLang="zh-CN" sz="3600" b="1" dirty="0" err="1">
                <a:latin typeface="+mn-ea"/>
              </a:rPr>
              <a:t>SLMOps</a:t>
            </a:r>
            <a:endParaRPr lang="en-CN" sz="3600" b="1" dirty="0">
              <a:latin typeface="+mn-ea"/>
            </a:endParaRPr>
          </a:p>
        </p:txBody>
      </p:sp>
      <p:sp>
        <p:nvSpPr>
          <p:cNvPr id="8" name="Freeform: Shape 25">
            <a:extLst>
              <a:ext uri="{FF2B5EF4-FFF2-40B4-BE49-F238E27FC236}">
                <a16:creationId xmlns:a16="http://schemas.microsoft.com/office/drawing/2014/main" id="{D5D4C5DD-B793-7CAA-6822-96B4988E1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17370" y="2754363"/>
            <a:ext cx="11557260" cy="2046610"/>
          </a:xfrm>
          <a:custGeom>
            <a:avLst/>
            <a:gdLst>
              <a:gd name="connsiteX0" fmla="*/ 6116891 w 9391909"/>
              <a:gd name="connsiteY0" fmla="*/ 0 h 1208404"/>
              <a:gd name="connsiteX1" fmla="*/ 9248571 w 9391909"/>
              <a:gd name="connsiteY1" fmla="*/ 0 h 1208404"/>
              <a:gd name="connsiteX2" fmla="*/ 9391910 w 9391909"/>
              <a:gd name="connsiteY2" fmla="*/ 142426 h 1208404"/>
              <a:gd name="connsiteX3" fmla="*/ 9391910 w 9391909"/>
              <a:gd name="connsiteY3" fmla="*/ 1065979 h 1208404"/>
              <a:gd name="connsiteX4" fmla="*/ 9248571 w 9391909"/>
              <a:gd name="connsiteY4" fmla="*/ 1208405 h 1208404"/>
              <a:gd name="connsiteX5" fmla="*/ 143339 w 9391909"/>
              <a:gd name="connsiteY5" fmla="*/ 1208405 h 1208404"/>
              <a:gd name="connsiteX6" fmla="*/ 0 w 9391909"/>
              <a:gd name="connsiteY6" fmla="*/ 1065979 h 1208404"/>
              <a:gd name="connsiteX7" fmla="*/ 0 w 9391909"/>
              <a:gd name="connsiteY7" fmla="*/ 142426 h 1208404"/>
              <a:gd name="connsiteX8" fmla="*/ 143339 w 9391909"/>
              <a:gd name="connsiteY8" fmla="*/ 0 h 1208404"/>
              <a:gd name="connsiteX9" fmla="*/ 3275019 w 9391909"/>
              <a:gd name="connsiteY9" fmla="*/ 0 h 120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91909" h="1208404">
                <a:moveTo>
                  <a:pt x="6116891" y="0"/>
                </a:moveTo>
                <a:lnTo>
                  <a:pt x="9248571" y="0"/>
                </a:lnTo>
                <a:cubicBezTo>
                  <a:pt x="9327740" y="0"/>
                  <a:pt x="9391910" y="63779"/>
                  <a:pt x="9391910" y="142426"/>
                </a:cubicBezTo>
                <a:lnTo>
                  <a:pt x="9391910" y="1065979"/>
                </a:lnTo>
                <a:cubicBezTo>
                  <a:pt x="9391910" y="1144627"/>
                  <a:pt x="9327740" y="1208405"/>
                  <a:pt x="9248571" y="1208405"/>
                </a:cubicBezTo>
                <a:lnTo>
                  <a:pt x="143339" y="1208405"/>
                </a:lnTo>
                <a:cubicBezTo>
                  <a:pt x="64170" y="1208405"/>
                  <a:pt x="0" y="1144627"/>
                  <a:pt x="0" y="1065979"/>
                </a:cubicBezTo>
                <a:lnTo>
                  <a:pt x="0" y="142426"/>
                </a:lnTo>
                <a:cubicBezTo>
                  <a:pt x="0" y="63779"/>
                  <a:pt x="64170" y="0"/>
                  <a:pt x="143339" y="0"/>
                </a:cubicBezTo>
                <a:lnTo>
                  <a:pt x="3275019" y="0"/>
                </a:lnTo>
              </a:path>
            </a:pathLst>
          </a:custGeom>
          <a:noFill/>
          <a:ln w="22225" cap="flat">
            <a:solidFill>
              <a:srgbClr val="0078D4"/>
            </a:solidFill>
            <a:prstDash val="solid"/>
            <a:miter/>
          </a:ln>
          <a:effectLst>
            <a:outerShdw blurRad="63500" dist="127000" dir="2700000" algn="tl" rotWithShape="0">
              <a:srgbClr val="091F2C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0" name="Picture 2" descr="Fine-Tuning Icons - Free SVG &amp; PNG Fine-Tuning Images - Noun Project">
            <a:extLst>
              <a:ext uri="{FF2B5EF4-FFF2-40B4-BE49-F238E27FC236}">
                <a16:creationId xmlns:a16="http://schemas.microsoft.com/office/drawing/2014/main" id="{26F3685F-A7A9-7379-B823-6DB325572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889" y="2151013"/>
            <a:ext cx="1269732" cy="126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7BA143-FC2B-B60F-7182-E12B9779028E}"/>
              </a:ext>
            </a:extLst>
          </p:cNvPr>
          <p:cNvSpPr/>
          <p:nvPr/>
        </p:nvSpPr>
        <p:spPr>
          <a:xfrm>
            <a:off x="5862301" y="2143208"/>
            <a:ext cx="1247999" cy="12053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400" b="1" dirty="0">
                <a:solidFill>
                  <a:schemeClr val="bg1"/>
                </a:solidFill>
                <a:latin typeface="+mn-ea"/>
              </a:rPr>
              <a:t>SLM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+mn-ea"/>
              </a:rPr>
              <a:t>F</a:t>
            </a:r>
            <a:r>
              <a:rPr lang="en-CN" sz="1400" b="1" dirty="0">
                <a:solidFill>
                  <a:schemeClr val="bg1"/>
                </a:solidFill>
                <a:latin typeface="+mn-ea"/>
              </a:rPr>
              <a:t>ine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-tuning</a:t>
            </a:r>
          </a:p>
          <a:p>
            <a:pPr algn="ctr"/>
            <a:r>
              <a:rPr lang="en-US" sz="1400" b="1" dirty="0">
                <a:solidFill>
                  <a:schemeClr val="bg1"/>
                </a:solidFill>
                <a:latin typeface="+mn-ea"/>
              </a:rPr>
              <a:t>Model</a:t>
            </a:r>
            <a:endParaRPr lang="en-CN" sz="1400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" name="Picture 2" descr="Hugging Face - Current Openings">
            <a:extLst>
              <a:ext uri="{FF2B5EF4-FFF2-40B4-BE49-F238E27FC236}">
                <a16:creationId xmlns:a16="http://schemas.microsoft.com/office/drawing/2014/main" id="{9F1B01F2-BB96-BEEB-5D60-CEAE46918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40" y="2863862"/>
            <a:ext cx="590134" cy="59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ataset management Vector Icons free download in SVG, PNG Format">
            <a:extLst>
              <a:ext uri="{FF2B5EF4-FFF2-40B4-BE49-F238E27FC236}">
                <a16:creationId xmlns:a16="http://schemas.microsoft.com/office/drawing/2014/main" id="{5B071F9B-8019-8BAF-6F78-4B1BB6BBE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96" y="2151013"/>
            <a:ext cx="1227175" cy="12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9D8D31-90DA-122F-6AE9-3C36BA78A482}"/>
              </a:ext>
            </a:extLst>
          </p:cNvPr>
          <p:cNvSpPr txBox="1"/>
          <p:nvPr/>
        </p:nvSpPr>
        <p:spPr>
          <a:xfrm>
            <a:off x="2106831" y="3162664"/>
            <a:ext cx="809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1400" b="1" dirty="0">
                <a:latin typeface="+mn-ea"/>
              </a:rPr>
              <a:t>dataset</a:t>
            </a:r>
          </a:p>
        </p:txBody>
      </p:sp>
      <p:pic>
        <p:nvPicPr>
          <p:cNvPr id="15" name="Picture 2" descr="Microsoft Fabric | Logopedia | Fandom">
            <a:extLst>
              <a:ext uri="{FF2B5EF4-FFF2-40B4-BE49-F238E27FC236}">
                <a16:creationId xmlns:a16="http://schemas.microsoft.com/office/drawing/2014/main" id="{8743D9B3-E4C9-9677-AD57-F62156ED1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176" y="3018143"/>
            <a:ext cx="353047" cy="35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6FFA81C-E008-3F73-E9D9-23AECE4AD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7968" y="2289543"/>
            <a:ext cx="550066" cy="8731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E3CC611-24B0-704C-A799-298E9E4F8A80}"/>
              </a:ext>
            </a:extLst>
          </p:cNvPr>
          <p:cNvSpPr txBox="1"/>
          <p:nvPr/>
        </p:nvSpPr>
        <p:spPr>
          <a:xfrm>
            <a:off x="7665006" y="3177682"/>
            <a:ext cx="1129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ea"/>
              </a:rPr>
              <a:t>Evaluation</a:t>
            </a:r>
            <a:endParaRPr lang="en-CN" sz="1400" b="1" dirty="0">
              <a:latin typeface="+mn-ea"/>
            </a:endParaRPr>
          </a:p>
        </p:txBody>
      </p:sp>
      <p:pic>
        <p:nvPicPr>
          <p:cNvPr id="18" name="Picture 4" descr="LF AI &amp; Data Foundation Logos and Artwork - ONNX">
            <a:extLst>
              <a:ext uri="{FF2B5EF4-FFF2-40B4-BE49-F238E27FC236}">
                <a16:creationId xmlns:a16="http://schemas.microsoft.com/office/drawing/2014/main" id="{AFA510FA-EF4B-DC47-4948-850CAC0F4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160" y="2366517"/>
            <a:ext cx="719171" cy="71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A8BD7A-3274-2BFE-58DB-5E46DE1B4515}"/>
              </a:ext>
            </a:extLst>
          </p:cNvPr>
          <p:cNvSpPr txBox="1"/>
          <p:nvPr/>
        </p:nvSpPr>
        <p:spPr>
          <a:xfrm>
            <a:off x="9171380" y="3194666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+mn-ea"/>
              </a:rPr>
              <a:t>Deployment</a:t>
            </a:r>
            <a:endParaRPr lang="en-CN" sz="1400" b="1" dirty="0">
              <a:latin typeface="+mn-ea"/>
            </a:endParaRPr>
          </a:p>
        </p:txBody>
      </p:sp>
      <p:sp>
        <p:nvSpPr>
          <p:cNvPr id="20" name="TextBox 109">
            <a:extLst>
              <a:ext uri="{FF2B5EF4-FFF2-40B4-BE49-F238E27FC236}">
                <a16:creationId xmlns:a16="http://schemas.microsoft.com/office/drawing/2014/main" id="{E9182263-3584-BD3F-E7A3-6DB44E8CAF70}"/>
              </a:ext>
            </a:extLst>
          </p:cNvPr>
          <p:cNvSpPr txBox="1"/>
          <p:nvPr/>
        </p:nvSpPr>
        <p:spPr>
          <a:xfrm>
            <a:off x="3370183" y="4462942"/>
            <a:ext cx="6232234" cy="291490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Segoe Sans Text" pitchFamily="2" charset="0"/>
              </a:rPr>
              <a:t>Azure Machine Learning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Segoe Sans Text" pitchFamily="2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Segoe Sans Text" pitchFamily="2" charset="0"/>
              </a:rPr>
              <a:t>/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Segoe Sans Text" pitchFamily="2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Segoe Sans Text" pitchFamily="2" charset="0"/>
              </a:rPr>
              <a:t>Azure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Segoe Sans Text" pitchFamily="2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Segoe Sans Text" pitchFamily="2" charset="0"/>
              </a:rPr>
              <a:t>AI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Segoe Sans Text" pitchFamily="2" charset="0"/>
              </a:rPr>
              <a:t>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Segoe Sans Text" pitchFamily="2" charset="0"/>
              </a:rPr>
              <a:t>Studio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Segoe Sans Text" pitchFamily="2" charset="0"/>
            </a:endParaRPr>
          </a:p>
        </p:txBody>
      </p:sp>
      <p:pic>
        <p:nvPicPr>
          <p:cNvPr id="21" name="Picture 12" descr="Microsoft Learn logo">
            <a:extLst>
              <a:ext uri="{FF2B5EF4-FFF2-40B4-BE49-F238E27FC236}">
                <a16:creationId xmlns:a16="http://schemas.microsoft.com/office/drawing/2014/main" id="{946655B9-70A3-1485-9DC3-D2D908D5C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650" y="4054640"/>
            <a:ext cx="704958" cy="6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Azure Machine Learning - Visual Studio Marketplace">
            <a:extLst>
              <a:ext uri="{FF2B5EF4-FFF2-40B4-BE49-F238E27FC236}">
                <a16:creationId xmlns:a16="http://schemas.microsoft.com/office/drawing/2014/main" id="{F3DB6FD8-748C-E92B-46D4-3935D92AD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071" y="4073790"/>
            <a:ext cx="618161" cy="66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7455DCA-0CA5-5AF2-CD68-A93B5F27544D}"/>
              </a:ext>
            </a:extLst>
          </p:cNvPr>
          <p:cNvSpPr>
            <a:spLocks noChangeAspect="1"/>
          </p:cNvSpPr>
          <p:nvPr/>
        </p:nvSpPr>
        <p:spPr>
          <a:xfrm>
            <a:off x="3902250" y="2277946"/>
            <a:ext cx="758061" cy="667352"/>
          </a:xfrm>
          <a:custGeom>
            <a:avLst/>
            <a:gdLst>
              <a:gd name="connsiteX0" fmla="*/ 2243949 w 2395507"/>
              <a:gd name="connsiteY0" fmla="*/ 901060 h 2108949"/>
              <a:gd name="connsiteX1" fmla="*/ 2193313 w 2395507"/>
              <a:gd name="connsiteY1" fmla="*/ 909789 h 2108949"/>
              <a:gd name="connsiteX2" fmla="*/ 1820767 w 2395507"/>
              <a:gd name="connsiteY2" fmla="*/ 264489 h 2108949"/>
              <a:gd name="connsiteX3" fmla="*/ 1871460 w 2395507"/>
              <a:gd name="connsiteY3" fmla="*/ 151501 h 2108949"/>
              <a:gd name="connsiteX4" fmla="*/ 1719901 w 2395507"/>
              <a:gd name="connsiteY4" fmla="*/ 0 h 2108949"/>
              <a:gd name="connsiteX5" fmla="*/ 1571533 w 2395507"/>
              <a:gd name="connsiteY5" fmla="*/ 120644 h 2108949"/>
              <a:gd name="connsiteX6" fmla="*/ 831457 w 2395507"/>
              <a:gd name="connsiteY6" fmla="*/ 120644 h 2108949"/>
              <a:gd name="connsiteX7" fmla="*/ 683117 w 2395507"/>
              <a:gd name="connsiteY7" fmla="*/ 0 h 2108949"/>
              <a:gd name="connsiteX8" fmla="*/ 531587 w 2395507"/>
              <a:gd name="connsiteY8" fmla="*/ 151530 h 2108949"/>
              <a:gd name="connsiteX9" fmla="*/ 579816 w 2395507"/>
              <a:gd name="connsiteY9" fmla="*/ 262256 h 2108949"/>
              <a:gd name="connsiteX10" fmla="*/ 205298 w 2395507"/>
              <a:gd name="connsiteY10" fmla="*/ 910949 h 2108949"/>
              <a:gd name="connsiteX11" fmla="*/ 151530 w 2395507"/>
              <a:gd name="connsiteY11" fmla="*/ 901060 h 2108949"/>
              <a:gd name="connsiteX12" fmla="*/ 0 w 2395507"/>
              <a:gd name="connsiteY12" fmla="*/ 1052590 h 2108949"/>
              <a:gd name="connsiteX13" fmla="*/ 151530 w 2395507"/>
              <a:gd name="connsiteY13" fmla="*/ 1204120 h 2108949"/>
              <a:gd name="connsiteX14" fmla="*/ 205298 w 2395507"/>
              <a:gd name="connsiteY14" fmla="*/ 1194230 h 2108949"/>
              <a:gd name="connsiteX15" fmla="*/ 581237 w 2395507"/>
              <a:gd name="connsiteY15" fmla="*/ 1845360 h 2108949"/>
              <a:gd name="connsiteX16" fmla="*/ 531616 w 2395507"/>
              <a:gd name="connsiteY16" fmla="*/ 1957419 h 2108949"/>
              <a:gd name="connsiteX17" fmla="*/ 683146 w 2395507"/>
              <a:gd name="connsiteY17" fmla="*/ 2108949 h 2108949"/>
              <a:gd name="connsiteX18" fmla="*/ 834676 w 2395507"/>
              <a:gd name="connsiteY18" fmla="*/ 1957419 h 2108949"/>
              <a:gd name="connsiteX19" fmla="*/ 780010 w 2395507"/>
              <a:gd name="connsiteY19" fmla="*/ 1840981 h 2108949"/>
              <a:gd name="connsiteX20" fmla="*/ 889227 w 2395507"/>
              <a:gd name="connsiteY20" fmla="*/ 1657840 h 2108949"/>
              <a:gd name="connsiteX21" fmla="*/ 943314 w 2395507"/>
              <a:gd name="connsiteY21" fmla="*/ 1667845 h 2108949"/>
              <a:gd name="connsiteX22" fmla="*/ 1091886 w 2395507"/>
              <a:gd name="connsiteY22" fmla="*/ 1546186 h 2108949"/>
              <a:gd name="connsiteX23" fmla="*/ 1322588 w 2395507"/>
              <a:gd name="connsiteY23" fmla="*/ 1546186 h 2108949"/>
              <a:gd name="connsiteX24" fmla="*/ 1471160 w 2395507"/>
              <a:gd name="connsiteY24" fmla="*/ 1667845 h 2108949"/>
              <a:gd name="connsiteX25" fmla="*/ 1622690 w 2395507"/>
              <a:gd name="connsiteY25" fmla="*/ 1516315 h 2108949"/>
              <a:gd name="connsiteX26" fmla="*/ 1584119 w 2395507"/>
              <a:gd name="connsiteY26" fmla="*/ 1415450 h 2108949"/>
              <a:gd name="connsiteX27" fmla="*/ 1707170 w 2395507"/>
              <a:gd name="connsiteY27" fmla="*/ 1203540 h 2108949"/>
              <a:gd name="connsiteX28" fmla="*/ 1719989 w 2395507"/>
              <a:gd name="connsiteY28" fmla="*/ 1204120 h 2108949"/>
              <a:gd name="connsiteX29" fmla="*/ 1871519 w 2395507"/>
              <a:gd name="connsiteY29" fmla="*/ 1052590 h 2108949"/>
              <a:gd name="connsiteX30" fmla="*/ 1719989 w 2395507"/>
              <a:gd name="connsiteY30" fmla="*/ 901060 h 2108949"/>
              <a:gd name="connsiteX31" fmla="*/ 1568459 w 2395507"/>
              <a:gd name="connsiteY31" fmla="*/ 1052590 h 2108949"/>
              <a:gd name="connsiteX32" fmla="*/ 1649806 w 2395507"/>
              <a:gd name="connsiteY32" fmla="*/ 1186806 h 2108949"/>
              <a:gd name="connsiteX33" fmla="*/ 1537543 w 2395507"/>
              <a:gd name="connsiteY33" fmla="*/ 1380126 h 2108949"/>
              <a:gd name="connsiteX34" fmla="*/ 1471160 w 2395507"/>
              <a:gd name="connsiteY34" fmla="*/ 1364785 h 2108949"/>
              <a:gd name="connsiteX35" fmla="*/ 1322298 w 2395507"/>
              <a:gd name="connsiteY35" fmla="*/ 1488184 h 2108949"/>
              <a:gd name="connsiteX36" fmla="*/ 1092234 w 2395507"/>
              <a:gd name="connsiteY36" fmla="*/ 1488184 h 2108949"/>
              <a:gd name="connsiteX37" fmla="*/ 943372 w 2395507"/>
              <a:gd name="connsiteY37" fmla="*/ 1364785 h 2108949"/>
              <a:gd name="connsiteX38" fmla="*/ 791842 w 2395507"/>
              <a:gd name="connsiteY38" fmla="*/ 1516315 h 2108949"/>
              <a:gd name="connsiteX39" fmla="*/ 840100 w 2395507"/>
              <a:gd name="connsiteY39" fmla="*/ 1627069 h 2108949"/>
              <a:gd name="connsiteX40" fmla="*/ 729200 w 2395507"/>
              <a:gd name="connsiteY40" fmla="*/ 1813053 h 2108949"/>
              <a:gd name="connsiteX41" fmla="*/ 683204 w 2395507"/>
              <a:gd name="connsiteY41" fmla="*/ 1805889 h 2108949"/>
              <a:gd name="connsiteX42" fmla="*/ 630858 w 2395507"/>
              <a:gd name="connsiteY42" fmla="*/ 1815228 h 2108949"/>
              <a:gd name="connsiteX43" fmla="*/ 254628 w 2395507"/>
              <a:gd name="connsiteY43" fmla="*/ 1163576 h 2108949"/>
              <a:gd name="connsiteX44" fmla="*/ 303147 w 2395507"/>
              <a:gd name="connsiteY44" fmla="*/ 1052590 h 2108949"/>
              <a:gd name="connsiteX45" fmla="*/ 254628 w 2395507"/>
              <a:gd name="connsiteY45" fmla="*/ 941603 h 2108949"/>
              <a:gd name="connsiteX46" fmla="*/ 629002 w 2395507"/>
              <a:gd name="connsiteY46" fmla="*/ 293026 h 2108949"/>
              <a:gd name="connsiteX47" fmla="*/ 683117 w 2395507"/>
              <a:gd name="connsiteY47" fmla="*/ 303060 h 2108949"/>
              <a:gd name="connsiteX48" fmla="*/ 728504 w 2395507"/>
              <a:gd name="connsiteY48" fmla="*/ 296100 h 2108949"/>
              <a:gd name="connsiteX49" fmla="*/ 845407 w 2395507"/>
              <a:gd name="connsiteY49" fmla="*/ 492146 h 2108949"/>
              <a:gd name="connsiteX50" fmla="*/ 791726 w 2395507"/>
              <a:gd name="connsiteY50" fmla="*/ 607715 h 2108949"/>
              <a:gd name="connsiteX51" fmla="*/ 943256 w 2395507"/>
              <a:gd name="connsiteY51" fmla="*/ 759245 h 2108949"/>
              <a:gd name="connsiteX52" fmla="*/ 1094786 w 2395507"/>
              <a:gd name="connsiteY52" fmla="*/ 607715 h 2108949"/>
              <a:gd name="connsiteX53" fmla="*/ 943256 w 2395507"/>
              <a:gd name="connsiteY53" fmla="*/ 456185 h 2108949"/>
              <a:gd name="connsiteX54" fmla="*/ 896013 w 2395507"/>
              <a:gd name="connsiteY54" fmla="*/ 463783 h 2108949"/>
              <a:gd name="connsiteX55" fmla="*/ 779517 w 2395507"/>
              <a:gd name="connsiteY55" fmla="*/ 268375 h 2108949"/>
              <a:gd name="connsiteX56" fmla="*/ 832182 w 2395507"/>
              <a:gd name="connsiteY56" fmla="*/ 178646 h 2108949"/>
              <a:gd name="connsiteX57" fmla="*/ 1570866 w 2395507"/>
              <a:gd name="connsiteY57" fmla="*/ 178646 h 2108949"/>
              <a:gd name="connsiteX58" fmla="*/ 1719930 w 2395507"/>
              <a:gd name="connsiteY58" fmla="*/ 303060 h 2108949"/>
              <a:gd name="connsiteX59" fmla="*/ 1770943 w 2395507"/>
              <a:gd name="connsiteY59" fmla="*/ 294215 h 2108949"/>
              <a:gd name="connsiteX60" fmla="*/ 2143432 w 2395507"/>
              <a:gd name="connsiteY60" fmla="*/ 939370 h 2108949"/>
              <a:gd name="connsiteX61" fmla="*/ 2092448 w 2395507"/>
              <a:gd name="connsiteY61" fmla="*/ 1052590 h 2108949"/>
              <a:gd name="connsiteX62" fmla="*/ 2243978 w 2395507"/>
              <a:gd name="connsiteY62" fmla="*/ 1204120 h 2108949"/>
              <a:gd name="connsiteX63" fmla="*/ 2395508 w 2395507"/>
              <a:gd name="connsiteY63" fmla="*/ 1052590 h 2108949"/>
              <a:gd name="connsiteX64" fmla="*/ 2243978 w 2395507"/>
              <a:gd name="connsiteY64" fmla="*/ 901060 h 2108949"/>
              <a:gd name="connsiteX65" fmla="*/ 1719901 w 2395507"/>
              <a:gd name="connsiteY65" fmla="*/ 959062 h 2108949"/>
              <a:gd name="connsiteX66" fmla="*/ 1813430 w 2395507"/>
              <a:gd name="connsiteY66" fmla="*/ 1052590 h 2108949"/>
              <a:gd name="connsiteX67" fmla="*/ 1719901 w 2395507"/>
              <a:gd name="connsiteY67" fmla="*/ 1146118 h 2108949"/>
              <a:gd name="connsiteX68" fmla="*/ 1626373 w 2395507"/>
              <a:gd name="connsiteY68" fmla="*/ 1052590 h 2108949"/>
              <a:gd name="connsiteX69" fmla="*/ 1719901 w 2395507"/>
              <a:gd name="connsiteY69" fmla="*/ 959062 h 2108949"/>
              <a:gd name="connsiteX70" fmla="*/ 1471073 w 2395507"/>
              <a:gd name="connsiteY70" fmla="*/ 1422787 h 2108949"/>
              <a:gd name="connsiteX71" fmla="*/ 1564601 w 2395507"/>
              <a:gd name="connsiteY71" fmla="*/ 1516315 h 2108949"/>
              <a:gd name="connsiteX72" fmla="*/ 1471073 w 2395507"/>
              <a:gd name="connsiteY72" fmla="*/ 1609843 h 2108949"/>
              <a:gd name="connsiteX73" fmla="*/ 1377545 w 2395507"/>
              <a:gd name="connsiteY73" fmla="*/ 1516315 h 2108949"/>
              <a:gd name="connsiteX74" fmla="*/ 1471073 w 2395507"/>
              <a:gd name="connsiteY74" fmla="*/ 1422787 h 2108949"/>
              <a:gd name="connsiteX75" fmla="*/ 943256 w 2395507"/>
              <a:gd name="connsiteY75" fmla="*/ 1422787 h 2108949"/>
              <a:gd name="connsiteX76" fmla="*/ 1036784 w 2395507"/>
              <a:gd name="connsiteY76" fmla="*/ 1516315 h 2108949"/>
              <a:gd name="connsiteX77" fmla="*/ 943256 w 2395507"/>
              <a:gd name="connsiteY77" fmla="*/ 1609843 h 2108949"/>
              <a:gd name="connsiteX78" fmla="*/ 849728 w 2395507"/>
              <a:gd name="connsiteY78" fmla="*/ 1516315 h 2108949"/>
              <a:gd name="connsiteX79" fmla="*/ 943256 w 2395507"/>
              <a:gd name="connsiteY79" fmla="*/ 1422787 h 2108949"/>
              <a:gd name="connsiteX80" fmla="*/ 776645 w 2395507"/>
              <a:gd name="connsiteY80" fmla="*/ 1957419 h 2108949"/>
              <a:gd name="connsiteX81" fmla="*/ 683117 w 2395507"/>
              <a:gd name="connsiteY81" fmla="*/ 2050947 h 2108949"/>
              <a:gd name="connsiteX82" fmla="*/ 589589 w 2395507"/>
              <a:gd name="connsiteY82" fmla="*/ 1957419 h 2108949"/>
              <a:gd name="connsiteX83" fmla="*/ 683117 w 2395507"/>
              <a:gd name="connsiteY83" fmla="*/ 1863891 h 2108949"/>
              <a:gd name="connsiteX84" fmla="*/ 776645 w 2395507"/>
              <a:gd name="connsiteY84" fmla="*/ 1957419 h 2108949"/>
              <a:gd name="connsiteX85" fmla="*/ 58002 w 2395507"/>
              <a:gd name="connsiteY85" fmla="*/ 1052590 h 2108949"/>
              <a:gd name="connsiteX86" fmla="*/ 151530 w 2395507"/>
              <a:gd name="connsiteY86" fmla="*/ 959062 h 2108949"/>
              <a:gd name="connsiteX87" fmla="*/ 245058 w 2395507"/>
              <a:gd name="connsiteY87" fmla="*/ 1052590 h 2108949"/>
              <a:gd name="connsiteX88" fmla="*/ 151530 w 2395507"/>
              <a:gd name="connsiteY88" fmla="*/ 1146118 h 2108949"/>
              <a:gd name="connsiteX89" fmla="*/ 58002 w 2395507"/>
              <a:gd name="connsiteY89" fmla="*/ 1052590 h 2108949"/>
              <a:gd name="connsiteX90" fmla="*/ 1036784 w 2395507"/>
              <a:gd name="connsiteY90" fmla="*/ 607715 h 2108949"/>
              <a:gd name="connsiteX91" fmla="*/ 943256 w 2395507"/>
              <a:gd name="connsiteY91" fmla="*/ 701243 h 2108949"/>
              <a:gd name="connsiteX92" fmla="*/ 849728 w 2395507"/>
              <a:gd name="connsiteY92" fmla="*/ 607715 h 2108949"/>
              <a:gd name="connsiteX93" fmla="*/ 943256 w 2395507"/>
              <a:gd name="connsiteY93" fmla="*/ 514187 h 2108949"/>
              <a:gd name="connsiteX94" fmla="*/ 1036784 w 2395507"/>
              <a:gd name="connsiteY94" fmla="*/ 607715 h 2108949"/>
              <a:gd name="connsiteX95" fmla="*/ 589589 w 2395507"/>
              <a:gd name="connsiteY95" fmla="*/ 151530 h 2108949"/>
              <a:gd name="connsiteX96" fmla="*/ 683117 w 2395507"/>
              <a:gd name="connsiteY96" fmla="*/ 58002 h 2108949"/>
              <a:gd name="connsiteX97" fmla="*/ 776645 w 2395507"/>
              <a:gd name="connsiteY97" fmla="*/ 151530 h 2108949"/>
              <a:gd name="connsiteX98" fmla="*/ 683117 w 2395507"/>
              <a:gd name="connsiteY98" fmla="*/ 245058 h 2108949"/>
              <a:gd name="connsiteX99" fmla="*/ 589589 w 2395507"/>
              <a:gd name="connsiteY99" fmla="*/ 151530 h 2108949"/>
              <a:gd name="connsiteX100" fmla="*/ 1626373 w 2395507"/>
              <a:gd name="connsiteY100" fmla="*/ 151530 h 2108949"/>
              <a:gd name="connsiteX101" fmla="*/ 1719901 w 2395507"/>
              <a:gd name="connsiteY101" fmla="*/ 58002 h 2108949"/>
              <a:gd name="connsiteX102" fmla="*/ 1813430 w 2395507"/>
              <a:gd name="connsiteY102" fmla="*/ 151530 h 2108949"/>
              <a:gd name="connsiteX103" fmla="*/ 1719901 w 2395507"/>
              <a:gd name="connsiteY103" fmla="*/ 245058 h 2108949"/>
              <a:gd name="connsiteX104" fmla="*/ 1626373 w 2395507"/>
              <a:gd name="connsiteY104" fmla="*/ 151530 h 2108949"/>
              <a:gd name="connsiteX105" fmla="*/ 2243949 w 2395507"/>
              <a:gd name="connsiteY105" fmla="*/ 1146118 h 2108949"/>
              <a:gd name="connsiteX106" fmla="*/ 2150421 w 2395507"/>
              <a:gd name="connsiteY106" fmla="*/ 1052590 h 2108949"/>
              <a:gd name="connsiteX107" fmla="*/ 2243949 w 2395507"/>
              <a:gd name="connsiteY107" fmla="*/ 959062 h 2108949"/>
              <a:gd name="connsiteX108" fmla="*/ 2337477 w 2395507"/>
              <a:gd name="connsiteY108" fmla="*/ 1052590 h 2108949"/>
              <a:gd name="connsiteX109" fmla="*/ 2243949 w 2395507"/>
              <a:gd name="connsiteY109" fmla="*/ 1146118 h 210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395507" h="2108949">
                <a:moveTo>
                  <a:pt x="2243949" y="901060"/>
                </a:moveTo>
                <a:cubicBezTo>
                  <a:pt x="2226200" y="901060"/>
                  <a:pt x="2209148" y="904163"/>
                  <a:pt x="2193313" y="909789"/>
                </a:cubicBezTo>
                <a:lnTo>
                  <a:pt x="1820767" y="264489"/>
                </a:lnTo>
                <a:cubicBezTo>
                  <a:pt x="1851856" y="236706"/>
                  <a:pt x="1871460" y="196365"/>
                  <a:pt x="1871460" y="151501"/>
                </a:cubicBezTo>
                <a:cubicBezTo>
                  <a:pt x="1871431" y="67978"/>
                  <a:pt x="1803453" y="0"/>
                  <a:pt x="1719901" y="0"/>
                </a:cubicBezTo>
                <a:cubicBezTo>
                  <a:pt x="1646935" y="0"/>
                  <a:pt x="1585859" y="51854"/>
                  <a:pt x="1571533" y="120644"/>
                </a:cubicBezTo>
                <a:lnTo>
                  <a:pt x="831457" y="120644"/>
                </a:lnTo>
                <a:cubicBezTo>
                  <a:pt x="817160" y="51854"/>
                  <a:pt x="756084" y="0"/>
                  <a:pt x="683117" y="0"/>
                </a:cubicBezTo>
                <a:cubicBezTo>
                  <a:pt x="599566" y="0"/>
                  <a:pt x="531587" y="67978"/>
                  <a:pt x="531587" y="151530"/>
                </a:cubicBezTo>
                <a:cubicBezTo>
                  <a:pt x="531587" y="195176"/>
                  <a:pt x="550177" y="234560"/>
                  <a:pt x="579816" y="262256"/>
                </a:cubicBezTo>
                <a:lnTo>
                  <a:pt x="205298" y="910949"/>
                </a:lnTo>
                <a:cubicBezTo>
                  <a:pt x="188593" y="904569"/>
                  <a:pt x="170468" y="901060"/>
                  <a:pt x="151530" y="901060"/>
                </a:cubicBezTo>
                <a:cubicBezTo>
                  <a:pt x="67978" y="901060"/>
                  <a:pt x="0" y="969038"/>
                  <a:pt x="0" y="1052590"/>
                </a:cubicBezTo>
                <a:cubicBezTo>
                  <a:pt x="0" y="1136141"/>
                  <a:pt x="67978" y="1204120"/>
                  <a:pt x="151530" y="1204120"/>
                </a:cubicBezTo>
                <a:cubicBezTo>
                  <a:pt x="170468" y="1204120"/>
                  <a:pt x="188564" y="1200610"/>
                  <a:pt x="205298" y="1194230"/>
                </a:cubicBezTo>
                <a:lnTo>
                  <a:pt x="581237" y="1845360"/>
                </a:lnTo>
                <a:cubicBezTo>
                  <a:pt x="550757" y="1873085"/>
                  <a:pt x="531616" y="1913048"/>
                  <a:pt x="531616" y="1957419"/>
                </a:cubicBezTo>
                <a:cubicBezTo>
                  <a:pt x="531616" y="2040971"/>
                  <a:pt x="599595" y="2108949"/>
                  <a:pt x="683146" y="2108949"/>
                </a:cubicBezTo>
                <a:cubicBezTo>
                  <a:pt x="766698" y="2108949"/>
                  <a:pt x="834676" y="2040971"/>
                  <a:pt x="834676" y="1957419"/>
                </a:cubicBezTo>
                <a:cubicBezTo>
                  <a:pt x="834676" y="1910670"/>
                  <a:pt x="813390" y="1868822"/>
                  <a:pt x="780010" y="1840981"/>
                </a:cubicBezTo>
                <a:lnTo>
                  <a:pt x="889227" y="1657840"/>
                </a:lnTo>
                <a:cubicBezTo>
                  <a:pt x="906048" y="1664278"/>
                  <a:pt x="924260" y="1667845"/>
                  <a:pt x="943314" y="1667845"/>
                </a:cubicBezTo>
                <a:cubicBezTo>
                  <a:pt x="1016657" y="1667845"/>
                  <a:pt x="1077965" y="1615469"/>
                  <a:pt x="1091886" y="1546186"/>
                </a:cubicBezTo>
                <a:lnTo>
                  <a:pt x="1322588" y="1546186"/>
                </a:lnTo>
                <a:cubicBezTo>
                  <a:pt x="1336509" y="1615469"/>
                  <a:pt x="1397817" y="1667845"/>
                  <a:pt x="1471160" y="1667845"/>
                </a:cubicBezTo>
                <a:cubicBezTo>
                  <a:pt x="1554712" y="1667845"/>
                  <a:pt x="1622690" y="1599867"/>
                  <a:pt x="1622690" y="1516315"/>
                </a:cubicBezTo>
                <a:cubicBezTo>
                  <a:pt x="1622690" y="1477599"/>
                  <a:pt x="1608074" y="1442275"/>
                  <a:pt x="1584119" y="1415450"/>
                </a:cubicBezTo>
                <a:lnTo>
                  <a:pt x="1707170" y="1203540"/>
                </a:lnTo>
                <a:cubicBezTo>
                  <a:pt x="1711404" y="1203888"/>
                  <a:pt x="1715667" y="1204120"/>
                  <a:pt x="1719989" y="1204120"/>
                </a:cubicBezTo>
                <a:cubicBezTo>
                  <a:pt x="1803540" y="1204120"/>
                  <a:pt x="1871519" y="1136141"/>
                  <a:pt x="1871519" y="1052590"/>
                </a:cubicBezTo>
                <a:cubicBezTo>
                  <a:pt x="1871519" y="969038"/>
                  <a:pt x="1803540" y="901060"/>
                  <a:pt x="1719989" y="901060"/>
                </a:cubicBezTo>
                <a:cubicBezTo>
                  <a:pt x="1636437" y="901060"/>
                  <a:pt x="1568459" y="969038"/>
                  <a:pt x="1568459" y="1052590"/>
                </a:cubicBezTo>
                <a:cubicBezTo>
                  <a:pt x="1568459" y="1110824"/>
                  <a:pt x="1601491" y="1161459"/>
                  <a:pt x="1649806" y="1186806"/>
                </a:cubicBezTo>
                <a:lnTo>
                  <a:pt x="1537543" y="1380126"/>
                </a:lnTo>
                <a:cubicBezTo>
                  <a:pt x="1517475" y="1370295"/>
                  <a:pt x="1494941" y="1364785"/>
                  <a:pt x="1471160" y="1364785"/>
                </a:cubicBezTo>
                <a:cubicBezTo>
                  <a:pt x="1397208" y="1364785"/>
                  <a:pt x="1335523" y="1418031"/>
                  <a:pt x="1322298" y="1488184"/>
                </a:cubicBezTo>
                <a:lnTo>
                  <a:pt x="1092234" y="1488184"/>
                </a:lnTo>
                <a:cubicBezTo>
                  <a:pt x="1079009" y="1418031"/>
                  <a:pt x="1017295" y="1364785"/>
                  <a:pt x="943372" y="1364785"/>
                </a:cubicBezTo>
                <a:cubicBezTo>
                  <a:pt x="859820" y="1364785"/>
                  <a:pt x="791842" y="1432763"/>
                  <a:pt x="791842" y="1516315"/>
                </a:cubicBezTo>
                <a:cubicBezTo>
                  <a:pt x="791842" y="1559990"/>
                  <a:pt x="810432" y="1599403"/>
                  <a:pt x="840100" y="1627069"/>
                </a:cubicBezTo>
                <a:lnTo>
                  <a:pt x="729200" y="1813053"/>
                </a:lnTo>
                <a:cubicBezTo>
                  <a:pt x="714699" y="1808412"/>
                  <a:pt x="699242" y="1805889"/>
                  <a:pt x="683204" y="1805889"/>
                </a:cubicBezTo>
                <a:cubicBezTo>
                  <a:pt x="664818" y="1805889"/>
                  <a:pt x="647185" y="1809196"/>
                  <a:pt x="630858" y="1815228"/>
                </a:cubicBezTo>
                <a:lnTo>
                  <a:pt x="254628" y="1163576"/>
                </a:lnTo>
                <a:cubicBezTo>
                  <a:pt x="284441" y="1135880"/>
                  <a:pt x="303147" y="1096381"/>
                  <a:pt x="303147" y="1052590"/>
                </a:cubicBezTo>
                <a:cubicBezTo>
                  <a:pt x="303147" y="1008798"/>
                  <a:pt x="284441" y="969299"/>
                  <a:pt x="254628" y="941603"/>
                </a:cubicBezTo>
                <a:lnTo>
                  <a:pt x="629002" y="293026"/>
                </a:lnTo>
                <a:cubicBezTo>
                  <a:pt x="645822" y="299464"/>
                  <a:pt x="664064" y="303060"/>
                  <a:pt x="683117" y="303060"/>
                </a:cubicBezTo>
                <a:cubicBezTo>
                  <a:pt x="698923" y="303060"/>
                  <a:pt x="714177" y="300624"/>
                  <a:pt x="728504" y="296100"/>
                </a:cubicBezTo>
                <a:lnTo>
                  <a:pt x="845407" y="492146"/>
                </a:lnTo>
                <a:cubicBezTo>
                  <a:pt x="812607" y="519958"/>
                  <a:pt x="791726" y="561429"/>
                  <a:pt x="791726" y="607715"/>
                </a:cubicBezTo>
                <a:cubicBezTo>
                  <a:pt x="791726" y="691267"/>
                  <a:pt x="859704" y="759245"/>
                  <a:pt x="943256" y="759245"/>
                </a:cubicBezTo>
                <a:cubicBezTo>
                  <a:pt x="1026808" y="759245"/>
                  <a:pt x="1094786" y="691267"/>
                  <a:pt x="1094786" y="607715"/>
                </a:cubicBezTo>
                <a:cubicBezTo>
                  <a:pt x="1094786" y="524163"/>
                  <a:pt x="1026808" y="456185"/>
                  <a:pt x="943256" y="456185"/>
                </a:cubicBezTo>
                <a:cubicBezTo>
                  <a:pt x="926754" y="456185"/>
                  <a:pt x="910891" y="458882"/>
                  <a:pt x="896013" y="463783"/>
                </a:cubicBezTo>
                <a:lnTo>
                  <a:pt x="779517" y="268375"/>
                </a:lnTo>
                <a:cubicBezTo>
                  <a:pt x="806545" y="246044"/>
                  <a:pt x="825686" y="214520"/>
                  <a:pt x="832182" y="178646"/>
                </a:cubicBezTo>
                <a:lnTo>
                  <a:pt x="1570866" y="178646"/>
                </a:lnTo>
                <a:cubicBezTo>
                  <a:pt x="1583684" y="249292"/>
                  <a:pt x="1645630" y="303060"/>
                  <a:pt x="1719930" y="303060"/>
                </a:cubicBezTo>
                <a:cubicBezTo>
                  <a:pt x="1737824" y="303060"/>
                  <a:pt x="1754993" y="299928"/>
                  <a:pt x="1770943" y="294215"/>
                </a:cubicBezTo>
                <a:lnTo>
                  <a:pt x="2143432" y="939370"/>
                </a:lnTo>
                <a:cubicBezTo>
                  <a:pt x="2112197" y="967153"/>
                  <a:pt x="2092448" y="1007609"/>
                  <a:pt x="2092448" y="1052590"/>
                </a:cubicBezTo>
                <a:cubicBezTo>
                  <a:pt x="2092448" y="1136141"/>
                  <a:pt x="2160426" y="1204120"/>
                  <a:pt x="2243978" y="1204120"/>
                </a:cubicBezTo>
                <a:cubicBezTo>
                  <a:pt x="2327530" y="1204120"/>
                  <a:pt x="2395508" y="1136141"/>
                  <a:pt x="2395508" y="1052590"/>
                </a:cubicBezTo>
                <a:cubicBezTo>
                  <a:pt x="2395508" y="969038"/>
                  <a:pt x="2327530" y="901060"/>
                  <a:pt x="2243978" y="901060"/>
                </a:cubicBezTo>
                <a:close/>
                <a:moveTo>
                  <a:pt x="1719901" y="959062"/>
                </a:moveTo>
                <a:cubicBezTo>
                  <a:pt x="1771465" y="959062"/>
                  <a:pt x="1813430" y="1001026"/>
                  <a:pt x="1813430" y="1052590"/>
                </a:cubicBezTo>
                <a:cubicBezTo>
                  <a:pt x="1813430" y="1104153"/>
                  <a:pt x="1771465" y="1146118"/>
                  <a:pt x="1719901" y="1146118"/>
                </a:cubicBezTo>
                <a:cubicBezTo>
                  <a:pt x="1668338" y="1146118"/>
                  <a:pt x="1626373" y="1104153"/>
                  <a:pt x="1626373" y="1052590"/>
                </a:cubicBezTo>
                <a:cubicBezTo>
                  <a:pt x="1626373" y="1001026"/>
                  <a:pt x="1668338" y="959062"/>
                  <a:pt x="1719901" y="959062"/>
                </a:cubicBezTo>
                <a:close/>
                <a:moveTo>
                  <a:pt x="1471073" y="1422787"/>
                </a:moveTo>
                <a:cubicBezTo>
                  <a:pt x="1522637" y="1422787"/>
                  <a:pt x="1564601" y="1464751"/>
                  <a:pt x="1564601" y="1516315"/>
                </a:cubicBezTo>
                <a:cubicBezTo>
                  <a:pt x="1564601" y="1567879"/>
                  <a:pt x="1522637" y="1609843"/>
                  <a:pt x="1471073" y="1609843"/>
                </a:cubicBezTo>
                <a:cubicBezTo>
                  <a:pt x="1419510" y="1609843"/>
                  <a:pt x="1377545" y="1567879"/>
                  <a:pt x="1377545" y="1516315"/>
                </a:cubicBezTo>
                <a:cubicBezTo>
                  <a:pt x="1377545" y="1464751"/>
                  <a:pt x="1419510" y="1422787"/>
                  <a:pt x="1471073" y="1422787"/>
                </a:cubicBezTo>
                <a:close/>
                <a:moveTo>
                  <a:pt x="943256" y="1422787"/>
                </a:moveTo>
                <a:cubicBezTo>
                  <a:pt x="994820" y="1422787"/>
                  <a:pt x="1036784" y="1464751"/>
                  <a:pt x="1036784" y="1516315"/>
                </a:cubicBezTo>
                <a:cubicBezTo>
                  <a:pt x="1036784" y="1567879"/>
                  <a:pt x="994820" y="1609843"/>
                  <a:pt x="943256" y="1609843"/>
                </a:cubicBezTo>
                <a:cubicBezTo>
                  <a:pt x="891692" y="1609843"/>
                  <a:pt x="849728" y="1567879"/>
                  <a:pt x="849728" y="1516315"/>
                </a:cubicBezTo>
                <a:cubicBezTo>
                  <a:pt x="849728" y="1464751"/>
                  <a:pt x="891692" y="1422787"/>
                  <a:pt x="943256" y="1422787"/>
                </a:cubicBezTo>
                <a:close/>
                <a:moveTo>
                  <a:pt x="776645" y="1957419"/>
                </a:moveTo>
                <a:cubicBezTo>
                  <a:pt x="776645" y="2008983"/>
                  <a:pt x="734681" y="2050947"/>
                  <a:pt x="683117" y="2050947"/>
                </a:cubicBezTo>
                <a:cubicBezTo>
                  <a:pt x="631554" y="2050947"/>
                  <a:pt x="589589" y="2008983"/>
                  <a:pt x="589589" y="1957419"/>
                </a:cubicBezTo>
                <a:cubicBezTo>
                  <a:pt x="589589" y="1905856"/>
                  <a:pt x="631554" y="1863891"/>
                  <a:pt x="683117" y="1863891"/>
                </a:cubicBezTo>
                <a:cubicBezTo>
                  <a:pt x="734681" y="1863891"/>
                  <a:pt x="776645" y="1905856"/>
                  <a:pt x="776645" y="1957419"/>
                </a:cubicBezTo>
                <a:close/>
                <a:moveTo>
                  <a:pt x="58002" y="1052590"/>
                </a:moveTo>
                <a:cubicBezTo>
                  <a:pt x="58002" y="1001026"/>
                  <a:pt x="99966" y="959062"/>
                  <a:pt x="151530" y="959062"/>
                </a:cubicBezTo>
                <a:cubicBezTo>
                  <a:pt x="203094" y="959062"/>
                  <a:pt x="245058" y="1001026"/>
                  <a:pt x="245058" y="1052590"/>
                </a:cubicBezTo>
                <a:cubicBezTo>
                  <a:pt x="245058" y="1104153"/>
                  <a:pt x="203094" y="1146118"/>
                  <a:pt x="151530" y="1146118"/>
                </a:cubicBezTo>
                <a:cubicBezTo>
                  <a:pt x="99966" y="1146118"/>
                  <a:pt x="58002" y="1104153"/>
                  <a:pt x="58002" y="1052590"/>
                </a:cubicBezTo>
                <a:close/>
                <a:moveTo>
                  <a:pt x="1036784" y="607715"/>
                </a:moveTo>
                <a:cubicBezTo>
                  <a:pt x="1036784" y="659279"/>
                  <a:pt x="994820" y="701243"/>
                  <a:pt x="943256" y="701243"/>
                </a:cubicBezTo>
                <a:cubicBezTo>
                  <a:pt x="891692" y="701243"/>
                  <a:pt x="849728" y="659279"/>
                  <a:pt x="849728" y="607715"/>
                </a:cubicBezTo>
                <a:cubicBezTo>
                  <a:pt x="849728" y="556151"/>
                  <a:pt x="891692" y="514187"/>
                  <a:pt x="943256" y="514187"/>
                </a:cubicBezTo>
                <a:cubicBezTo>
                  <a:pt x="994820" y="514187"/>
                  <a:pt x="1036784" y="556151"/>
                  <a:pt x="1036784" y="607715"/>
                </a:cubicBezTo>
                <a:close/>
                <a:moveTo>
                  <a:pt x="589589" y="151530"/>
                </a:moveTo>
                <a:cubicBezTo>
                  <a:pt x="589589" y="99966"/>
                  <a:pt x="631554" y="58002"/>
                  <a:pt x="683117" y="58002"/>
                </a:cubicBezTo>
                <a:cubicBezTo>
                  <a:pt x="734681" y="58002"/>
                  <a:pt x="776645" y="99966"/>
                  <a:pt x="776645" y="151530"/>
                </a:cubicBezTo>
                <a:cubicBezTo>
                  <a:pt x="776645" y="203094"/>
                  <a:pt x="734681" y="245058"/>
                  <a:pt x="683117" y="245058"/>
                </a:cubicBezTo>
                <a:cubicBezTo>
                  <a:pt x="631554" y="245058"/>
                  <a:pt x="589589" y="203094"/>
                  <a:pt x="589589" y="151530"/>
                </a:cubicBezTo>
                <a:close/>
                <a:moveTo>
                  <a:pt x="1626373" y="151530"/>
                </a:moveTo>
                <a:cubicBezTo>
                  <a:pt x="1626373" y="99966"/>
                  <a:pt x="1668338" y="58002"/>
                  <a:pt x="1719901" y="58002"/>
                </a:cubicBezTo>
                <a:cubicBezTo>
                  <a:pt x="1771465" y="58002"/>
                  <a:pt x="1813430" y="99966"/>
                  <a:pt x="1813430" y="151530"/>
                </a:cubicBezTo>
                <a:cubicBezTo>
                  <a:pt x="1813430" y="203094"/>
                  <a:pt x="1771465" y="245058"/>
                  <a:pt x="1719901" y="245058"/>
                </a:cubicBezTo>
                <a:cubicBezTo>
                  <a:pt x="1668338" y="245058"/>
                  <a:pt x="1626373" y="203094"/>
                  <a:pt x="1626373" y="151530"/>
                </a:cubicBezTo>
                <a:close/>
                <a:moveTo>
                  <a:pt x="2243949" y="1146118"/>
                </a:moveTo>
                <a:cubicBezTo>
                  <a:pt x="2192385" y="1146118"/>
                  <a:pt x="2150421" y="1104153"/>
                  <a:pt x="2150421" y="1052590"/>
                </a:cubicBezTo>
                <a:cubicBezTo>
                  <a:pt x="2150421" y="1001026"/>
                  <a:pt x="2192385" y="959062"/>
                  <a:pt x="2243949" y="959062"/>
                </a:cubicBezTo>
                <a:cubicBezTo>
                  <a:pt x="2295513" y="959062"/>
                  <a:pt x="2337477" y="1001026"/>
                  <a:pt x="2337477" y="1052590"/>
                </a:cubicBezTo>
                <a:cubicBezTo>
                  <a:pt x="2337477" y="1104153"/>
                  <a:pt x="2295513" y="1146118"/>
                  <a:pt x="2243949" y="1146118"/>
                </a:cubicBezTo>
                <a:close/>
              </a:path>
            </a:pathLst>
          </a:custGeom>
          <a:solidFill>
            <a:srgbClr val="BE58C8"/>
          </a:solidFill>
          <a:ln w="0" cap="flat">
            <a:noFill/>
            <a:prstDash val="solid"/>
            <a:miter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3C6ACC-0E5A-32F8-F2E6-6BF2642456FC}"/>
              </a:ext>
            </a:extLst>
          </p:cNvPr>
          <p:cNvSpPr txBox="1"/>
          <p:nvPr/>
        </p:nvSpPr>
        <p:spPr>
          <a:xfrm>
            <a:off x="3443248" y="2881281"/>
            <a:ext cx="16187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Segoe UI"/>
              </a:rPr>
              <a:t>Phi-3-mini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Times New Roman" panose="02020603050405020304" pitchFamily="18" charset="0"/>
                <a:cs typeface="Segoe UI"/>
              </a:rPr>
              <a:t>(3.8B)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ea typeface="Aptos" panose="020B0004020202020204" pitchFamily="34" charset="0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005705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30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25">
            <a:extLst>
              <a:ext uri="{FF2B5EF4-FFF2-40B4-BE49-F238E27FC236}">
                <a16:creationId xmlns:a16="http://schemas.microsoft.com/office/drawing/2014/main" id="{37CE7608-C645-FC16-6456-7C94280C5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4746" y="3451173"/>
            <a:ext cx="11557260" cy="2046610"/>
          </a:xfrm>
          <a:custGeom>
            <a:avLst/>
            <a:gdLst>
              <a:gd name="connsiteX0" fmla="*/ 6116891 w 9391909"/>
              <a:gd name="connsiteY0" fmla="*/ 0 h 1208404"/>
              <a:gd name="connsiteX1" fmla="*/ 9248571 w 9391909"/>
              <a:gd name="connsiteY1" fmla="*/ 0 h 1208404"/>
              <a:gd name="connsiteX2" fmla="*/ 9391910 w 9391909"/>
              <a:gd name="connsiteY2" fmla="*/ 142426 h 1208404"/>
              <a:gd name="connsiteX3" fmla="*/ 9391910 w 9391909"/>
              <a:gd name="connsiteY3" fmla="*/ 1065979 h 1208404"/>
              <a:gd name="connsiteX4" fmla="*/ 9248571 w 9391909"/>
              <a:gd name="connsiteY4" fmla="*/ 1208405 h 1208404"/>
              <a:gd name="connsiteX5" fmla="*/ 143339 w 9391909"/>
              <a:gd name="connsiteY5" fmla="*/ 1208405 h 1208404"/>
              <a:gd name="connsiteX6" fmla="*/ 0 w 9391909"/>
              <a:gd name="connsiteY6" fmla="*/ 1065979 h 1208404"/>
              <a:gd name="connsiteX7" fmla="*/ 0 w 9391909"/>
              <a:gd name="connsiteY7" fmla="*/ 142426 h 1208404"/>
              <a:gd name="connsiteX8" fmla="*/ 143339 w 9391909"/>
              <a:gd name="connsiteY8" fmla="*/ 0 h 1208404"/>
              <a:gd name="connsiteX9" fmla="*/ 3275019 w 9391909"/>
              <a:gd name="connsiteY9" fmla="*/ 0 h 120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91909" h="1208404">
                <a:moveTo>
                  <a:pt x="6116891" y="0"/>
                </a:moveTo>
                <a:lnTo>
                  <a:pt x="9248571" y="0"/>
                </a:lnTo>
                <a:cubicBezTo>
                  <a:pt x="9327740" y="0"/>
                  <a:pt x="9391910" y="63779"/>
                  <a:pt x="9391910" y="142426"/>
                </a:cubicBezTo>
                <a:lnTo>
                  <a:pt x="9391910" y="1065979"/>
                </a:lnTo>
                <a:cubicBezTo>
                  <a:pt x="9391910" y="1144627"/>
                  <a:pt x="9327740" y="1208405"/>
                  <a:pt x="9248571" y="1208405"/>
                </a:cubicBezTo>
                <a:lnTo>
                  <a:pt x="143339" y="1208405"/>
                </a:lnTo>
                <a:cubicBezTo>
                  <a:pt x="64170" y="1208405"/>
                  <a:pt x="0" y="1144627"/>
                  <a:pt x="0" y="1065979"/>
                </a:cubicBezTo>
                <a:lnTo>
                  <a:pt x="0" y="142426"/>
                </a:lnTo>
                <a:cubicBezTo>
                  <a:pt x="0" y="63779"/>
                  <a:pt x="64170" y="0"/>
                  <a:pt x="143339" y="0"/>
                </a:cubicBezTo>
                <a:lnTo>
                  <a:pt x="3275019" y="0"/>
                </a:lnTo>
              </a:path>
            </a:pathLst>
          </a:custGeom>
          <a:noFill/>
          <a:ln w="22225" cap="flat">
            <a:solidFill>
              <a:srgbClr val="0078D4"/>
            </a:solidFill>
            <a:prstDash val="solid"/>
            <a:miter/>
          </a:ln>
          <a:effectLst>
            <a:outerShdw blurRad="63500" dist="127000" dir="2700000" algn="tl" rotWithShape="0">
              <a:srgbClr val="091F2C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9D4CFF-622D-F8DB-24E1-A66CA78403AD}"/>
              </a:ext>
            </a:extLst>
          </p:cNvPr>
          <p:cNvGrpSpPr/>
          <p:nvPr/>
        </p:nvGrpSpPr>
        <p:grpSpPr>
          <a:xfrm>
            <a:off x="618054" y="1625658"/>
            <a:ext cx="10955891" cy="2447601"/>
            <a:chOff x="649542" y="1223861"/>
            <a:chExt cx="10955891" cy="244760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A81EB7-EBAD-9E96-07B9-9A3876B6498D}"/>
                </a:ext>
              </a:extLst>
            </p:cNvPr>
            <p:cNvGrpSpPr/>
            <p:nvPr/>
          </p:nvGrpSpPr>
          <p:grpSpPr>
            <a:xfrm>
              <a:off x="649542" y="1223861"/>
              <a:ext cx="3167084" cy="2429488"/>
              <a:chOff x="788531" y="1434671"/>
              <a:chExt cx="2547253" cy="3499638"/>
            </a:xfrm>
          </p:grpSpPr>
          <p:sp>
            <p:nvSpPr>
              <p:cNvPr id="14" name="Round Diagonal Corner Rectangle 35">
                <a:extLst>
                  <a:ext uri="{FF2B5EF4-FFF2-40B4-BE49-F238E27FC236}">
                    <a16:creationId xmlns:a16="http://schemas.microsoft.com/office/drawing/2014/main" id="{0FF86A08-5838-6F18-53AC-0A80DC2F5C0B}"/>
                  </a:ext>
                </a:extLst>
              </p:cNvPr>
              <p:cNvSpPr/>
              <p:nvPr/>
            </p:nvSpPr>
            <p:spPr>
              <a:xfrm>
                <a:off x="788531" y="2192226"/>
                <a:ext cx="2547253" cy="2742083"/>
              </a:xfrm>
              <a:prstGeom prst="round2DiagRect">
                <a:avLst/>
              </a:prstGeom>
              <a:solidFill>
                <a:srgbClr val="1F857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1F8573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A89010B-969A-4E9A-8031-7E2032DCBDDD}"/>
                  </a:ext>
                </a:extLst>
              </p:cNvPr>
              <p:cNvSpPr txBox="1"/>
              <p:nvPr/>
            </p:nvSpPr>
            <p:spPr>
              <a:xfrm>
                <a:off x="1708562" y="1434671"/>
                <a:ext cx="555937" cy="532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>
                    <a:solidFill>
                      <a:srgbClr val="1F8573"/>
                    </a:solidFill>
                  </a:rPr>
                  <a:t>Data</a:t>
                </a:r>
                <a:endParaRPr lang="en-US" b="1" dirty="0">
                  <a:solidFill>
                    <a:srgbClr val="1F8573"/>
                  </a:solidFill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4DA6D7-5A9D-B09C-C572-8A2E024EABE1}"/>
                </a:ext>
              </a:extLst>
            </p:cNvPr>
            <p:cNvSpPr txBox="1"/>
            <p:nvPr/>
          </p:nvSpPr>
          <p:spPr>
            <a:xfrm>
              <a:off x="759949" y="2062906"/>
              <a:ext cx="305667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b="1" dirty="0"/>
                <a:t>统一数据平台</a:t>
              </a:r>
              <a:endParaRPr lang="en-US" altLang="zh-C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b="1" dirty="0"/>
                <a:t>可以根据业务构建数据</a:t>
              </a:r>
              <a:endParaRPr lang="en-US" altLang="zh-C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b="1" dirty="0"/>
                <a:t>云端</a:t>
              </a:r>
              <a:r>
                <a:rPr lang="en-US" altLang="zh-CN" sz="1400" b="1" dirty="0"/>
                <a:t>+</a:t>
              </a:r>
              <a:r>
                <a:rPr lang="zh-CN" altLang="en-US" sz="1400" b="1" dirty="0"/>
                <a:t>本地数据整合</a:t>
              </a:r>
              <a:endParaRPr lang="en-US" sz="1400" b="1" dirty="0"/>
            </a:p>
          </p:txBody>
        </p:sp>
        <p:sp>
          <p:nvSpPr>
            <p:cNvPr id="6" name="Round Diagonal Corner Rectangle 28">
              <a:extLst>
                <a:ext uri="{FF2B5EF4-FFF2-40B4-BE49-F238E27FC236}">
                  <a16:creationId xmlns:a16="http://schemas.microsoft.com/office/drawing/2014/main" id="{7C6876C5-CE84-F37E-4BDD-801E3E5E20E5}"/>
                </a:ext>
              </a:extLst>
            </p:cNvPr>
            <p:cNvSpPr/>
            <p:nvPr/>
          </p:nvSpPr>
          <p:spPr>
            <a:xfrm>
              <a:off x="4446290" y="1767877"/>
              <a:ext cx="3167084" cy="1903585"/>
            </a:xfrm>
            <a:prstGeom prst="round2DiagRect">
              <a:avLst/>
            </a:prstGeom>
            <a:solidFill>
              <a:srgbClr val="3271E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F8573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4B42900-0BF0-3368-FAA7-D1DB56D0D61D}"/>
                </a:ext>
              </a:extLst>
            </p:cNvPr>
            <p:cNvSpPr txBox="1"/>
            <p:nvPr/>
          </p:nvSpPr>
          <p:spPr>
            <a:xfrm>
              <a:off x="5355998" y="1249676"/>
              <a:ext cx="13177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solidFill>
                    <a:srgbClr val="002060"/>
                  </a:solidFill>
                </a:rPr>
                <a:t>Evaluation</a:t>
              </a:r>
              <a:endParaRPr lang="en-US" b="1" dirty="0">
                <a:solidFill>
                  <a:srgbClr val="00206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E3DF884-E55A-1588-BFCC-E82599512197}"/>
                </a:ext>
              </a:extLst>
            </p:cNvPr>
            <p:cNvSpPr txBox="1"/>
            <p:nvPr/>
          </p:nvSpPr>
          <p:spPr>
            <a:xfrm>
              <a:off x="4556697" y="2122676"/>
              <a:ext cx="305667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b="1" dirty="0"/>
                <a:t>输出结果评价</a:t>
              </a:r>
              <a:endParaRPr lang="en-US" altLang="zh-C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b="1" dirty="0"/>
                <a:t>比较型号</a:t>
              </a:r>
              <a:endParaRPr lang="en-US" altLang="zh-C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b="1" dirty="0"/>
                <a:t>业务流程整合</a:t>
              </a:r>
              <a:endParaRPr lang="en-US" sz="1400" b="1" dirty="0"/>
            </a:p>
          </p:txBody>
        </p:sp>
        <p:sp>
          <p:nvSpPr>
            <p:cNvPr id="10" name="Round Diagonal Corner Rectangle 32">
              <a:extLst>
                <a:ext uri="{FF2B5EF4-FFF2-40B4-BE49-F238E27FC236}">
                  <a16:creationId xmlns:a16="http://schemas.microsoft.com/office/drawing/2014/main" id="{9087E7DF-CB85-05BE-6F46-3826792E81F0}"/>
                </a:ext>
              </a:extLst>
            </p:cNvPr>
            <p:cNvSpPr/>
            <p:nvPr/>
          </p:nvSpPr>
          <p:spPr>
            <a:xfrm>
              <a:off x="8438349" y="1749763"/>
              <a:ext cx="3167084" cy="1903585"/>
            </a:xfrm>
            <a:prstGeom prst="round2Diag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1F8573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50C33BB-0AAC-4A70-9857-079AA4B2D5E3}"/>
                </a:ext>
              </a:extLst>
            </p:cNvPr>
            <p:cNvSpPr txBox="1"/>
            <p:nvPr/>
          </p:nvSpPr>
          <p:spPr>
            <a:xfrm>
              <a:off x="9379298" y="1282938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Runtime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5A2ED-1624-787B-6ACA-01533C3CFD94}"/>
                </a:ext>
              </a:extLst>
            </p:cNvPr>
            <p:cNvSpPr txBox="1"/>
            <p:nvPr/>
          </p:nvSpPr>
          <p:spPr>
            <a:xfrm>
              <a:off x="8548756" y="2062906"/>
              <a:ext cx="3056677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b="1" dirty="0"/>
                <a:t>跨平台</a:t>
              </a:r>
              <a:endParaRPr lang="en-US" altLang="zh-C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altLang="zh-C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b="1" dirty="0"/>
                <a:t>回复</a:t>
              </a:r>
              <a:endParaRPr lang="en-US" altLang="zh-CN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sz="1400" b="1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400" b="1" dirty="0"/>
                <a:t>INT4</a:t>
              </a:r>
              <a:r>
                <a:rPr lang="zh-CN" altLang="en-US" sz="1400" b="1" dirty="0"/>
                <a:t>，</a:t>
              </a:r>
              <a:r>
                <a:rPr lang="en-US" altLang="zh-CN" sz="1400" b="1" dirty="0"/>
                <a:t>FP16</a:t>
              </a:r>
              <a:r>
                <a:rPr lang="zh-CN" altLang="en-US" sz="1400" b="1" dirty="0"/>
                <a:t>，</a:t>
              </a:r>
              <a:r>
                <a:rPr lang="en-US" altLang="zh-CN" sz="1400" b="1" dirty="0"/>
                <a:t>FP32 </a:t>
              </a:r>
              <a:r>
                <a:rPr lang="zh-CN" altLang="en-US" sz="1400" b="1" dirty="0"/>
                <a:t>量化</a:t>
              </a:r>
              <a:endParaRPr lang="en-US" sz="1400" b="1" dirty="0"/>
            </a:p>
          </p:txBody>
        </p:sp>
      </p:grpSp>
      <p:sp>
        <p:nvSpPr>
          <p:cNvPr id="16" name="TextBox 109">
            <a:extLst>
              <a:ext uri="{FF2B5EF4-FFF2-40B4-BE49-F238E27FC236}">
                <a16:creationId xmlns:a16="http://schemas.microsoft.com/office/drawing/2014/main" id="{F6E8AB02-24FB-5D8F-1EAA-02B80A365C1C}"/>
              </a:ext>
            </a:extLst>
          </p:cNvPr>
          <p:cNvSpPr txBox="1"/>
          <p:nvPr/>
        </p:nvSpPr>
        <p:spPr>
          <a:xfrm>
            <a:off x="3199863" y="4830642"/>
            <a:ext cx="6232234" cy="307777"/>
          </a:xfrm>
          <a:prstGeom prst="rect">
            <a:avLst/>
          </a:prstGeom>
          <a:noFill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2060"/>
                </a:solidFill>
              </a:rPr>
              <a:t>Azure </a:t>
            </a:r>
            <a:r>
              <a:rPr lang="en-US" altLang="zh-CN" sz="2000" b="1" dirty="0">
                <a:solidFill>
                  <a:srgbClr val="002060"/>
                </a:solidFill>
              </a:rPr>
              <a:t>Machine Learning &amp;</a:t>
            </a:r>
            <a:r>
              <a:rPr lang="zh-CN" altLang="en-US" sz="2000" b="1" dirty="0">
                <a:solidFill>
                  <a:srgbClr val="002060"/>
                </a:solidFill>
              </a:rPr>
              <a:t> </a:t>
            </a:r>
            <a:r>
              <a:rPr lang="en-US" altLang="zh-CN" sz="2000" b="1" dirty="0">
                <a:solidFill>
                  <a:srgbClr val="002060"/>
                </a:solidFill>
              </a:rPr>
              <a:t>Azure AI Studio</a:t>
            </a:r>
            <a:endParaRPr lang="en-US" sz="2000" b="1" dirty="0">
              <a:solidFill>
                <a:srgbClr val="002060"/>
              </a:solidFill>
            </a:endParaRPr>
          </a:p>
        </p:txBody>
      </p:sp>
      <p:sp>
        <p:nvSpPr>
          <p:cNvPr id="17" name="TextBox 122">
            <a:extLst>
              <a:ext uri="{FF2B5EF4-FFF2-40B4-BE49-F238E27FC236}">
                <a16:creationId xmlns:a16="http://schemas.microsoft.com/office/drawing/2014/main" id="{CC628E61-8985-C4D4-5F61-B54E6C9D6CF6}"/>
              </a:ext>
            </a:extLst>
          </p:cNvPr>
          <p:cNvSpPr txBox="1"/>
          <p:nvPr/>
        </p:nvSpPr>
        <p:spPr>
          <a:xfrm>
            <a:off x="5238694" y="4137673"/>
            <a:ext cx="1519300" cy="3890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2000">
                <a:srgbClr val="0078D4"/>
              </a:gs>
              <a:gs pos="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127000" dir="2700000" algn="tl" rotWithShape="0">
              <a:srgbClr val="454142">
                <a:alpha val="4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Sans Tex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rPr>
              <a:t>Prompt Flow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rPr>
              <a:t>Orchestration</a:t>
            </a:r>
          </a:p>
        </p:txBody>
      </p:sp>
      <p:sp>
        <p:nvSpPr>
          <p:cNvPr id="18" name="TextBox 122">
            <a:extLst>
              <a:ext uri="{FF2B5EF4-FFF2-40B4-BE49-F238E27FC236}">
                <a16:creationId xmlns:a16="http://schemas.microsoft.com/office/drawing/2014/main" id="{4C4A0D49-15C5-8B33-1EC5-97078E5952E4}"/>
              </a:ext>
            </a:extLst>
          </p:cNvPr>
          <p:cNvSpPr txBox="1"/>
          <p:nvPr/>
        </p:nvSpPr>
        <p:spPr>
          <a:xfrm>
            <a:off x="9293650" y="4119559"/>
            <a:ext cx="1519300" cy="3890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2000">
                <a:srgbClr val="0078D4"/>
              </a:gs>
              <a:gs pos="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127000" dir="2700000" algn="tl" rotWithShape="0">
              <a:srgbClr val="454142">
                <a:alpha val="4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Sans Tex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dirty="0">
                <a:latin typeface="Segoe Sans Text"/>
              </a:rPr>
              <a:t>D</a:t>
            </a:r>
            <a:r>
              <a:rPr kumimoji="0" lang="en-US" altLang="zh-CN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rPr>
              <a:t>eployment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Sans Text"/>
              <a:ea typeface="+mn-ea"/>
              <a:cs typeface="Segoe Sans Text" pitchFamily="2" charset="0"/>
            </a:endParaRPr>
          </a:p>
        </p:txBody>
      </p:sp>
      <p:sp>
        <p:nvSpPr>
          <p:cNvPr id="19" name="TextBox 122">
            <a:extLst>
              <a:ext uri="{FF2B5EF4-FFF2-40B4-BE49-F238E27FC236}">
                <a16:creationId xmlns:a16="http://schemas.microsoft.com/office/drawing/2014/main" id="{2DAF02E5-CAF6-63CE-46BB-A7D0BF9B089F}"/>
              </a:ext>
            </a:extLst>
          </p:cNvPr>
          <p:cNvSpPr txBox="1"/>
          <p:nvPr/>
        </p:nvSpPr>
        <p:spPr>
          <a:xfrm>
            <a:off x="1441946" y="4161852"/>
            <a:ext cx="1519300" cy="3890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2000">
                <a:srgbClr val="0078D4"/>
              </a:gs>
              <a:gs pos="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127000" dir="2700000" algn="tl" rotWithShape="0">
              <a:srgbClr val="454142">
                <a:alpha val="4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Sans Tex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latin typeface="Segoe Sans Text"/>
              </a:rPr>
              <a:t>D</a:t>
            </a:r>
            <a:r>
              <a:rPr kumimoji="0" 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Sans Text"/>
                <a:ea typeface="+mn-ea"/>
                <a:cs typeface="Segoe Sans Text" pitchFamily="2" charset="0"/>
              </a:rPr>
              <a:t>atastore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Sans Text"/>
              <a:ea typeface="+mn-ea"/>
              <a:cs typeface="Segoe Sans Text" pitchFamily="2" charset="0"/>
            </a:endParaRPr>
          </a:p>
        </p:txBody>
      </p:sp>
      <p:sp>
        <p:nvSpPr>
          <p:cNvPr id="22" name="TextBox 122">
            <a:extLst>
              <a:ext uri="{FF2B5EF4-FFF2-40B4-BE49-F238E27FC236}">
                <a16:creationId xmlns:a16="http://schemas.microsoft.com/office/drawing/2014/main" id="{44C8B8C0-B780-D579-BC89-1D423B6A4654}"/>
              </a:ext>
            </a:extLst>
          </p:cNvPr>
          <p:cNvSpPr txBox="1"/>
          <p:nvPr/>
        </p:nvSpPr>
        <p:spPr>
          <a:xfrm>
            <a:off x="8328214" y="5260641"/>
            <a:ext cx="1519300" cy="3890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2000">
                <a:srgbClr val="0078D4"/>
              </a:gs>
              <a:gs pos="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127000" dir="2700000" algn="tl" rotWithShape="0">
              <a:srgbClr val="454142">
                <a:alpha val="4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Sans Tex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dirty="0">
                <a:latin typeface="Segoe Sans Text"/>
              </a:rPr>
              <a:t>Azure Model</a:t>
            </a:r>
            <a:r>
              <a:rPr lang="zh-CN" altLang="en-US" sz="1000" b="1" dirty="0">
                <a:latin typeface="Segoe Sans Text"/>
              </a:rPr>
              <a:t> </a:t>
            </a:r>
            <a:r>
              <a:rPr lang="en-US" altLang="zh-CN" sz="1000" b="1" dirty="0">
                <a:latin typeface="Segoe Sans Text"/>
              </a:rPr>
              <a:t>Catalog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Sans Text"/>
              <a:ea typeface="+mn-ea"/>
              <a:cs typeface="Segoe Sans Text" pitchFamily="2" charset="0"/>
            </a:endParaRPr>
          </a:p>
        </p:txBody>
      </p:sp>
      <p:sp>
        <p:nvSpPr>
          <p:cNvPr id="23" name="TextBox 122">
            <a:extLst>
              <a:ext uri="{FF2B5EF4-FFF2-40B4-BE49-F238E27FC236}">
                <a16:creationId xmlns:a16="http://schemas.microsoft.com/office/drawing/2014/main" id="{4788AA8D-06A7-37EA-8358-7650C7C2FA35}"/>
              </a:ext>
            </a:extLst>
          </p:cNvPr>
          <p:cNvSpPr txBox="1"/>
          <p:nvPr/>
        </p:nvSpPr>
        <p:spPr>
          <a:xfrm>
            <a:off x="1591491" y="5284470"/>
            <a:ext cx="1519300" cy="3890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2000">
                <a:srgbClr val="0078D4"/>
              </a:gs>
              <a:gs pos="0">
                <a:srgbClr val="49C5B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127000" dir="2700000" algn="tl" rotWithShape="0">
              <a:srgbClr val="454142">
                <a:alpha val="40000"/>
              </a:srgbClr>
            </a:outerShdw>
          </a:effectLst>
        </p:spPr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Segoe Sans Text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dirty="0">
                <a:latin typeface="Segoe Sans Text"/>
              </a:rPr>
              <a:t>Azure Compute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Sans Text"/>
              <a:ea typeface="+mn-ea"/>
              <a:cs typeface="Segoe Sans Text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E71D8C-A07B-EA00-FE1C-BD18B2F69ADF}"/>
              </a:ext>
            </a:extLst>
          </p:cNvPr>
          <p:cNvSpPr txBox="1"/>
          <p:nvPr/>
        </p:nvSpPr>
        <p:spPr>
          <a:xfrm>
            <a:off x="585446" y="230772"/>
            <a:ext cx="5851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在 </a:t>
            </a:r>
            <a:r>
              <a:rPr lang="en-US" altLang="zh-CN" sz="3600" b="1" dirty="0"/>
              <a:t>Azure </a:t>
            </a:r>
            <a:r>
              <a:rPr lang="zh-CN" altLang="en-US" sz="3600" b="1" dirty="0"/>
              <a:t>加持下的应用场景</a:t>
            </a:r>
            <a:endParaRPr lang="en-CN" sz="3600" b="1" dirty="0"/>
          </a:p>
        </p:txBody>
      </p:sp>
      <p:pic>
        <p:nvPicPr>
          <p:cNvPr id="26" name="Picture 2" descr="Citing ONNX Runtime | onnxruntime">
            <a:extLst>
              <a:ext uri="{FF2B5EF4-FFF2-40B4-BE49-F238E27FC236}">
                <a16:creationId xmlns:a16="http://schemas.microsoft.com/office/drawing/2014/main" id="{68EF1F66-88AE-B8E5-3A3A-77F5958D6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76" y="1472408"/>
            <a:ext cx="579074" cy="58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5BB03206-DB58-6094-3CEF-6642C3ACF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750" y="1558199"/>
            <a:ext cx="290600" cy="461270"/>
          </a:xfrm>
          <a:prstGeom prst="rect">
            <a:avLst/>
          </a:prstGeom>
        </p:spPr>
      </p:pic>
      <p:pic>
        <p:nvPicPr>
          <p:cNvPr id="28" name="Picture 2" descr="Microsoft Fabric | Logopedia | Fandom">
            <a:extLst>
              <a:ext uri="{FF2B5EF4-FFF2-40B4-BE49-F238E27FC236}">
                <a16:creationId xmlns:a16="http://schemas.microsoft.com/office/drawing/2014/main" id="{87295BCC-80D4-96D4-F400-7E8FDCB3B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56" y="1579689"/>
            <a:ext cx="461270" cy="46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, Azure">
            <a:extLst>
              <a:ext uri="{FF2B5EF4-FFF2-40B4-BE49-F238E27FC236}">
                <a16:creationId xmlns:a16="http://schemas.microsoft.com/office/drawing/2014/main" id="{7E66CDF3-8A7C-7D87-6409-B1769DE40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239" y="5160249"/>
            <a:ext cx="513252" cy="51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Logo, Azure">
            <a:extLst>
              <a:ext uri="{FF2B5EF4-FFF2-40B4-BE49-F238E27FC236}">
                <a16:creationId xmlns:a16="http://schemas.microsoft.com/office/drawing/2014/main" id="{2AE9580D-7EA8-7038-FF20-7CE053AFB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800" y="5160249"/>
            <a:ext cx="513252" cy="51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0419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Microsoft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Olive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374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ECE71D8C-A07B-EA00-FE1C-BD18B2F69ADF}"/>
              </a:ext>
            </a:extLst>
          </p:cNvPr>
          <p:cNvSpPr txBox="1"/>
          <p:nvPr/>
        </p:nvSpPr>
        <p:spPr>
          <a:xfrm>
            <a:off x="585446" y="230772"/>
            <a:ext cx="4821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Microsoft Olive </a:t>
            </a:r>
            <a:r>
              <a:rPr kumimoji="0" lang="zh-CN" altLang="en-US" sz="3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介绍</a:t>
            </a:r>
            <a:endParaRPr kumimoji="0" lang="en-CN" sz="36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B52838-B3E5-B0C0-2C65-4D501FB16370}"/>
              </a:ext>
            </a:extLst>
          </p:cNvPr>
          <p:cNvSpPr txBox="1"/>
          <p:nvPr/>
        </p:nvSpPr>
        <p:spPr>
          <a:xfrm>
            <a:off x="585446" y="1445782"/>
            <a:ext cx="1082732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Microsoft Olive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是一款非常易用的开源模型优化工具，既可以涵盖</a:t>
            </a:r>
            <a:r>
              <a:rPr 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Generative AI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领域的微调，也可以引用。 只需简单的配置，结合使用开源</a:t>
            </a:r>
            <a:r>
              <a:rPr 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SLM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和相关运行时环境（</a:t>
            </a:r>
            <a:r>
              <a:rPr lang="en-US" sz="2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AzureML</a:t>
            </a:r>
            <a:r>
              <a:rPr 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本地</a:t>
            </a:r>
            <a:r>
              <a:rPr lang="en-US" sz="28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GPU、CPU、DirectML</a:t>
            </a:r>
            <a:r>
              <a:rPr 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），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通过自动优化即可完成模型的微调或参考，让您找到 最佳模型部署到云或边缘设备。 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 Tools VS Code Extension</a:t>
            </a:r>
            <a:r>
              <a:rPr 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上引入了 </a:t>
            </a:r>
            <a:r>
              <a:rPr 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Microsoft Olive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EB1DCB-75F2-47B8-E2FA-66FC9125F975}"/>
              </a:ext>
            </a:extLst>
          </p:cNvPr>
          <p:cNvSpPr txBox="1"/>
          <p:nvPr/>
        </p:nvSpPr>
        <p:spPr>
          <a:xfrm>
            <a:off x="585446" y="4430507"/>
            <a:ext cx="68118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https://github.com/microsoft/</a:t>
            </a:r>
            <a:r>
              <a:rPr lang="en-US" altLang="zh-CN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olive</a:t>
            </a:r>
            <a:endParaRPr lang="en-US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61520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BEC4EB7-3990-A1E9-6981-F4A646B9590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3201602"/>
            <a:ext cx="12191999" cy="512961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Olive.config</a:t>
            </a:r>
            <a:r>
              <a:rPr 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as Service</a:t>
            </a:r>
          </a:p>
        </p:txBody>
      </p:sp>
    </p:spTree>
    <p:extLst>
      <p:ext uri="{BB962C8B-B14F-4D97-AF65-F5344CB8AC3E}">
        <p14:creationId xmlns:p14="http://schemas.microsoft.com/office/powerpoint/2010/main" val="34953349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0567" y="457200"/>
            <a:ext cx="5507489" cy="553998"/>
          </a:xfrm>
        </p:spPr>
        <p:txBody>
          <a:bodyPr/>
          <a:lstStyle/>
          <a:p>
            <a:r>
              <a:rPr lang="en-US">
                <a:cs typeface="Segoe UI"/>
              </a:rPr>
              <a:t>Hack Together: RAG Hack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F6033-6267-BF90-C61D-8DBA78E5889B}"/>
              </a:ext>
            </a:extLst>
          </p:cNvPr>
          <p:cNvSpPr txBox="1"/>
          <p:nvPr/>
        </p:nvSpPr>
        <p:spPr>
          <a:xfrm>
            <a:off x="630272" y="1332720"/>
            <a:ext cx="32618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Week 1: September 3 - 8</a:t>
            </a: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2EB43-CC5F-8C68-D361-3C049F90E2C3}"/>
              </a:ext>
            </a:extLst>
          </p:cNvPr>
          <p:cNvSpPr txBox="1"/>
          <p:nvPr/>
        </p:nvSpPr>
        <p:spPr>
          <a:xfrm>
            <a:off x="537156" y="3888253"/>
            <a:ext cx="32618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Week 2: September 9 - 14</a:t>
            </a: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BD1E3-CBBD-85FE-D11A-9BCB91751AF7}"/>
              </a:ext>
            </a:extLst>
          </p:cNvPr>
          <p:cNvSpPr/>
          <p:nvPr/>
        </p:nvSpPr>
        <p:spPr bwMode="auto">
          <a:xfrm>
            <a:off x="2172391" y="1712059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651CB7-A65E-3B4D-043C-29AFF22B94E3}"/>
              </a:ext>
            </a:extLst>
          </p:cNvPr>
          <p:cNvSpPr/>
          <p:nvPr/>
        </p:nvSpPr>
        <p:spPr bwMode="auto">
          <a:xfrm>
            <a:off x="3707956" y="1712059"/>
            <a:ext cx="1627790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81E47-2844-B99A-7771-0FB2C1E15839}"/>
              </a:ext>
            </a:extLst>
          </p:cNvPr>
          <p:cNvSpPr/>
          <p:nvPr/>
        </p:nvSpPr>
        <p:spPr bwMode="auto">
          <a:xfrm>
            <a:off x="5334629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C944C8-C609-7795-2DBB-328F3F0546B1}"/>
              </a:ext>
            </a:extLst>
          </p:cNvPr>
          <p:cNvSpPr/>
          <p:nvPr/>
        </p:nvSpPr>
        <p:spPr bwMode="auto">
          <a:xfrm>
            <a:off x="6919889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4F135-4E22-22DE-42FD-86548D088EAD}"/>
              </a:ext>
            </a:extLst>
          </p:cNvPr>
          <p:cNvSpPr/>
          <p:nvPr/>
        </p:nvSpPr>
        <p:spPr bwMode="auto">
          <a:xfrm>
            <a:off x="8505150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B5D37-6823-16F1-9CEB-3C666F65A8AE}"/>
              </a:ext>
            </a:extLst>
          </p:cNvPr>
          <p:cNvSpPr/>
          <p:nvPr/>
        </p:nvSpPr>
        <p:spPr bwMode="auto">
          <a:xfrm>
            <a:off x="10082127" y="1712059"/>
            <a:ext cx="151183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242D-01D6-8454-5B70-3DB9FA6C34ED}"/>
              </a:ext>
            </a:extLst>
          </p:cNvPr>
          <p:cNvSpPr txBox="1"/>
          <p:nvPr/>
        </p:nvSpPr>
        <p:spPr>
          <a:xfrm>
            <a:off x="2219739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3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47B20-FB28-0AC5-F322-FC8393826342}"/>
              </a:ext>
            </a:extLst>
          </p:cNvPr>
          <p:cNvSpPr txBox="1"/>
          <p:nvPr/>
        </p:nvSpPr>
        <p:spPr>
          <a:xfrm>
            <a:off x="3801717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08D6C-639F-D781-1AEE-3A2A0F55C650}"/>
              </a:ext>
            </a:extLst>
          </p:cNvPr>
          <p:cNvSpPr txBox="1"/>
          <p:nvPr/>
        </p:nvSpPr>
        <p:spPr>
          <a:xfrm>
            <a:off x="5375412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530AE-E561-87D6-F469-187B97A121C2}"/>
              </a:ext>
            </a:extLst>
          </p:cNvPr>
          <p:cNvSpPr txBox="1"/>
          <p:nvPr/>
        </p:nvSpPr>
        <p:spPr>
          <a:xfrm>
            <a:off x="6957390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B5A51-3AA2-0D6F-9DBF-623F3B92BB02}"/>
              </a:ext>
            </a:extLst>
          </p:cNvPr>
          <p:cNvSpPr txBox="1"/>
          <p:nvPr/>
        </p:nvSpPr>
        <p:spPr>
          <a:xfrm>
            <a:off x="8555933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7F0B7-DFF7-3279-76C5-66C77542ECA8}"/>
              </a:ext>
            </a:extLst>
          </p:cNvPr>
          <p:cNvSpPr txBox="1"/>
          <p:nvPr/>
        </p:nvSpPr>
        <p:spPr>
          <a:xfrm>
            <a:off x="10129628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F01A00-9231-7F10-9B12-812DA6028059}"/>
              </a:ext>
            </a:extLst>
          </p:cNvPr>
          <p:cNvSpPr txBox="1"/>
          <p:nvPr/>
        </p:nvSpPr>
        <p:spPr>
          <a:xfrm>
            <a:off x="2935356" y="1767509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TUESDAY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EA056-2F22-1628-953E-372399B7331D}"/>
              </a:ext>
            </a:extLst>
          </p:cNvPr>
          <p:cNvSpPr txBox="1"/>
          <p:nvPr/>
        </p:nvSpPr>
        <p:spPr>
          <a:xfrm>
            <a:off x="4210878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WEDNESDAY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26EA6-2FED-C261-830D-9F7EBB27117A}"/>
              </a:ext>
            </a:extLst>
          </p:cNvPr>
          <p:cNvSpPr txBox="1"/>
          <p:nvPr/>
        </p:nvSpPr>
        <p:spPr>
          <a:xfrm>
            <a:off x="5817704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THURSDAY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98EF25-5F9F-2786-FFCF-E2D9E48BBE4D}"/>
              </a:ext>
            </a:extLst>
          </p:cNvPr>
          <p:cNvSpPr txBox="1"/>
          <p:nvPr/>
        </p:nvSpPr>
        <p:spPr>
          <a:xfrm>
            <a:off x="7366552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FRIDAY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69B8C-3651-6DAB-30F6-04E44FCE4347}"/>
              </a:ext>
            </a:extLst>
          </p:cNvPr>
          <p:cNvSpPr txBox="1"/>
          <p:nvPr/>
        </p:nvSpPr>
        <p:spPr>
          <a:xfrm>
            <a:off x="8965095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SATURDAY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C9E2EB-A200-4477-FA3E-2660AA560FA6}"/>
              </a:ext>
            </a:extLst>
          </p:cNvPr>
          <p:cNvSpPr txBox="1"/>
          <p:nvPr/>
        </p:nvSpPr>
        <p:spPr>
          <a:xfrm>
            <a:off x="10538791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SUNDAY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9B3887-25AC-840B-2C9F-8C7A219866F2}"/>
              </a:ext>
            </a:extLst>
          </p:cNvPr>
          <p:cNvSpPr txBox="1"/>
          <p:nvPr/>
        </p:nvSpPr>
        <p:spPr>
          <a:xfrm>
            <a:off x="2236304" y="2095500"/>
            <a:ext cx="1421849" cy="13336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RAG 101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.NET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Azure AI Studio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Python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7C846-3149-D146-B450-B60555BA0BE6}"/>
              </a:ext>
            </a:extLst>
          </p:cNvPr>
          <p:cNvSpPr txBox="1"/>
          <p:nvPr/>
        </p:nvSpPr>
        <p:spPr>
          <a:xfrm>
            <a:off x="3809999" y="2103783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Langchain4J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LangchainJS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FC59F9-44DD-BFC5-F05D-3BF2DCC102D5}"/>
              </a:ext>
            </a:extLst>
          </p:cNvPr>
          <p:cNvSpPr txBox="1"/>
          <p:nvPr/>
        </p:nvSpPr>
        <p:spPr>
          <a:xfrm>
            <a:off x="5458238" y="2103783"/>
            <a:ext cx="1421849" cy="1688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Responsible AI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MongoDB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Azure AI Search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PostgreSQL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Azure 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97E7B4-C3AD-F3A5-F083-A21709446D87}"/>
              </a:ext>
            </a:extLst>
          </p:cNvPr>
          <p:cNvSpPr txBox="1"/>
          <p:nvPr/>
        </p:nvSpPr>
        <p:spPr>
          <a:xfrm>
            <a:off x="6998803" y="2145196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GraphRAG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Multi-channels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EBC5E9-5716-728A-AFD4-6B612E96D60A}"/>
              </a:ext>
            </a:extLst>
          </p:cNvPr>
          <p:cNvSpPr txBox="1"/>
          <p:nvPr/>
        </p:nvSpPr>
        <p:spPr>
          <a:xfrm>
            <a:off x="8655324" y="214519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E82BC-0AE9-1C98-C6CE-37883DA5E794}"/>
              </a:ext>
            </a:extLst>
          </p:cNvPr>
          <p:cNvSpPr txBox="1"/>
          <p:nvPr/>
        </p:nvSpPr>
        <p:spPr>
          <a:xfrm>
            <a:off x="10229019" y="2145195"/>
            <a:ext cx="1421849" cy="1041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7D621C-B4A2-9C2C-6EFC-94C015C24CDB}"/>
              </a:ext>
            </a:extLst>
          </p:cNvPr>
          <p:cNvSpPr/>
          <p:nvPr/>
        </p:nvSpPr>
        <p:spPr bwMode="auto">
          <a:xfrm>
            <a:off x="2188956" y="4254819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6AF608-2C44-037C-B258-182FA45D25DB}"/>
              </a:ext>
            </a:extLst>
          </p:cNvPr>
          <p:cNvSpPr/>
          <p:nvPr/>
        </p:nvSpPr>
        <p:spPr bwMode="auto">
          <a:xfrm>
            <a:off x="3724521" y="4254819"/>
            <a:ext cx="1627790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1D203D-C399-3DD8-C984-1CED7803CF8A}"/>
              </a:ext>
            </a:extLst>
          </p:cNvPr>
          <p:cNvSpPr/>
          <p:nvPr/>
        </p:nvSpPr>
        <p:spPr bwMode="auto">
          <a:xfrm>
            <a:off x="5351194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287354-F682-7EB4-168D-170D4861A971}"/>
              </a:ext>
            </a:extLst>
          </p:cNvPr>
          <p:cNvSpPr/>
          <p:nvPr/>
        </p:nvSpPr>
        <p:spPr bwMode="auto">
          <a:xfrm>
            <a:off x="6936454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FFF31F-785E-F687-B143-7FE895B29853}"/>
              </a:ext>
            </a:extLst>
          </p:cNvPr>
          <p:cNvSpPr/>
          <p:nvPr/>
        </p:nvSpPr>
        <p:spPr bwMode="auto">
          <a:xfrm>
            <a:off x="8521715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5C724D-C630-510C-D700-776FFE3ED374}"/>
              </a:ext>
            </a:extLst>
          </p:cNvPr>
          <p:cNvSpPr/>
          <p:nvPr/>
        </p:nvSpPr>
        <p:spPr bwMode="auto">
          <a:xfrm>
            <a:off x="10098692" y="4254819"/>
            <a:ext cx="151183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97CCE8-88EA-CE97-E2C5-22BC0BBF61FA}"/>
              </a:ext>
            </a:extLst>
          </p:cNvPr>
          <p:cNvSpPr txBox="1"/>
          <p:nvPr/>
        </p:nvSpPr>
        <p:spPr>
          <a:xfrm>
            <a:off x="2236304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10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C7C703-4FBF-C945-ADAF-51E008B430ED}"/>
              </a:ext>
            </a:extLst>
          </p:cNvPr>
          <p:cNvSpPr txBox="1"/>
          <p:nvPr/>
        </p:nvSpPr>
        <p:spPr>
          <a:xfrm>
            <a:off x="3818282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84E73-3774-4DEB-E025-52BC4475A3B7}"/>
              </a:ext>
            </a:extLst>
          </p:cNvPr>
          <p:cNvSpPr txBox="1"/>
          <p:nvPr/>
        </p:nvSpPr>
        <p:spPr>
          <a:xfrm>
            <a:off x="5391977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3E90D3-ADA5-0476-CC67-4F2346E9E3F8}"/>
              </a:ext>
            </a:extLst>
          </p:cNvPr>
          <p:cNvSpPr txBox="1"/>
          <p:nvPr/>
        </p:nvSpPr>
        <p:spPr>
          <a:xfrm>
            <a:off x="6973955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189556-A971-CDE1-0B5C-CCC5EA438A77}"/>
              </a:ext>
            </a:extLst>
          </p:cNvPr>
          <p:cNvSpPr txBox="1"/>
          <p:nvPr/>
        </p:nvSpPr>
        <p:spPr>
          <a:xfrm>
            <a:off x="8572498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BCD043-1262-BFF1-BCEE-FC2F2BC7B561}"/>
              </a:ext>
            </a:extLst>
          </p:cNvPr>
          <p:cNvSpPr txBox="1"/>
          <p:nvPr/>
        </p:nvSpPr>
        <p:spPr>
          <a:xfrm>
            <a:off x="10146193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19F473-4173-4F5A-EA66-DA1B80F71478}"/>
              </a:ext>
            </a:extLst>
          </p:cNvPr>
          <p:cNvSpPr txBox="1"/>
          <p:nvPr/>
        </p:nvSpPr>
        <p:spPr>
          <a:xfrm>
            <a:off x="2951921" y="4310269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TUESDAY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94F1A1-D821-9D9B-F243-0A2535143816}"/>
              </a:ext>
            </a:extLst>
          </p:cNvPr>
          <p:cNvSpPr txBox="1"/>
          <p:nvPr/>
        </p:nvSpPr>
        <p:spPr>
          <a:xfrm>
            <a:off x="4227443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WEDNESDAY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7EB1E4-7781-4E40-1519-10AB880D0FD8}"/>
              </a:ext>
            </a:extLst>
          </p:cNvPr>
          <p:cNvSpPr txBox="1"/>
          <p:nvPr/>
        </p:nvSpPr>
        <p:spPr>
          <a:xfrm>
            <a:off x="5834269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THURSDAY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188691-2F03-D9CA-137E-E4BC041FFE01}"/>
              </a:ext>
            </a:extLst>
          </p:cNvPr>
          <p:cNvSpPr txBox="1"/>
          <p:nvPr/>
        </p:nvSpPr>
        <p:spPr>
          <a:xfrm>
            <a:off x="7383117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FRIDAY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5F1FA9-A827-7B15-8FEA-C539416B846C}"/>
              </a:ext>
            </a:extLst>
          </p:cNvPr>
          <p:cNvSpPr txBox="1"/>
          <p:nvPr/>
        </p:nvSpPr>
        <p:spPr>
          <a:xfrm>
            <a:off x="8981660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SATURDAY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DB6718-5FF5-2850-D9A9-6006B4869606}"/>
              </a:ext>
            </a:extLst>
          </p:cNvPr>
          <p:cNvSpPr txBox="1"/>
          <p:nvPr/>
        </p:nvSpPr>
        <p:spPr>
          <a:xfrm>
            <a:off x="10555356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SUNDAY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F80572-6406-6BAB-5770-4DB4B9509075}"/>
              </a:ext>
            </a:extLst>
          </p:cNvPr>
          <p:cNvSpPr txBox="1"/>
          <p:nvPr/>
        </p:nvSpPr>
        <p:spPr>
          <a:xfrm>
            <a:off x="2236304" y="4638260"/>
            <a:ext cx="1421849" cy="12958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VSCode</a:t>
            </a: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Agent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Agentic RAG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Code Interpreter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F7BACB-56FF-D5BC-59E3-F5D92B99675E}"/>
              </a:ext>
            </a:extLst>
          </p:cNvPr>
          <p:cNvSpPr txBox="1"/>
          <p:nvPr/>
        </p:nvSpPr>
        <p:spPr>
          <a:xfrm>
            <a:off x="3768586" y="4629978"/>
            <a:ext cx="1587500" cy="1249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 Studio Advanced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AutoGen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Data Access Control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Fine Tuning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C6FB32-346C-BB39-7B94-E419689762AB}"/>
              </a:ext>
            </a:extLst>
          </p:cNvPr>
          <p:cNvSpPr txBox="1"/>
          <p:nvPr/>
        </p:nvSpPr>
        <p:spPr>
          <a:xfrm>
            <a:off x="5474803" y="4646543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Model catalog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Evaluations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E7848B-B47B-57D0-1302-5AB8B4D8A1A3}"/>
              </a:ext>
            </a:extLst>
          </p:cNvPr>
          <p:cNvSpPr txBox="1"/>
          <p:nvPr/>
        </p:nvSpPr>
        <p:spPr>
          <a:xfrm>
            <a:off x="8671889" y="468795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9568A0-075A-54DB-193F-4F2A368B554E}"/>
              </a:ext>
            </a:extLst>
          </p:cNvPr>
          <p:cNvSpPr txBox="1"/>
          <p:nvPr/>
        </p:nvSpPr>
        <p:spPr>
          <a:xfrm>
            <a:off x="10245584" y="4687955"/>
            <a:ext cx="1421849" cy="1041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09DE80-DB23-0A44-43A3-96ED173F4E0E}"/>
              </a:ext>
            </a:extLst>
          </p:cNvPr>
          <p:cNvSpPr/>
          <p:nvPr/>
        </p:nvSpPr>
        <p:spPr bwMode="auto">
          <a:xfrm>
            <a:off x="582130" y="4263101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97D0D3-1828-B03C-E45D-28F811A214F1}"/>
              </a:ext>
            </a:extLst>
          </p:cNvPr>
          <p:cNvSpPr txBox="1"/>
          <p:nvPr/>
        </p:nvSpPr>
        <p:spPr>
          <a:xfrm>
            <a:off x="629478" y="4260020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9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0C6885-AA86-1D24-3098-15C36B3F93FF}"/>
              </a:ext>
            </a:extLst>
          </p:cNvPr>
          <p:cNvSpPr txBox="1"/>
          <p:nvPr/>
        </p:nvSpPr>
        <p:spPr>
          <a:xfrm>
            <a:off x="1394791" y="4318551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F54ACD-CB72-761E-8973-E3560ED7A5ED}"/>
              </a:ext>
            </a:extLst>
          </p:cNvPr>
          <p:cNvSpPr txBox="1"/>
          <p:nvPr/>
        </p:nvSpPr>
        <p:spPr>
          <a:xfrm>
            <a:off x="629478" y="4638260"/>
            <a:ext cx="1537805" cy="1301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Semantic Kernel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Spring AI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Vision models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Internationalization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2D38E6-4547-1E1B-92D1-9EBBD19DBFD6}"/>
              </a:ext>
            </a:extLst>
          </p:cNvPr>
          <p:cNvSpPr txBox="1"/>
          <p:nvPr/>
        </p:nvSpPr>
        <p:spPr>
          <a:xfrm>
            <a:off x="7015367" y="468795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B15E6AF-92F3-C1F1-710B-F377667D8317}"/>
              </a:ext>
            </a:extLst>
          </p:cNvPr>
          <p:cNvSpPr/>
          <p:nvPr/>
        </p:nvSpPr>
        <p:spPr bwMode="auto">
          <a:xfrm>
            <a:off x="379344" y="6069495"/>
            <a:ext cx="11383617" cy="790161"/>
          </a:xfrm>
          <a:prstGeom prst="rect">
            <a:avLst/>
          </a:prstGeom>
          <a:solidFill>
            <a:srgbClr val="0A0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/>
              </a:rPr>
              <a:t> Submissions due September 16, 11:59 PM PT!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221372-8BD8-CC97-9955-ADBD28B3B58F}"/>
              </a:ext>
            </a:extLst>
          </p:cNvPr>
          <p:cNvSpPr/>
          <p:nvPr/>
        </p:nvSpPr>
        <p:spPr bwMode="auto">
          <a:xfrm>
            <a:off x="565564" y="1712057"/>
            <a:ext cx="1611225" cy="2075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5C7E25-E860-962F-5B81-1D97A41B6FD8}"/>
              </a:ext>
            </a:extLst>
          </p:cNvPr>
          <p:cNvSpPr txBox="1"/>
          <p:nvPr/>
        </p:nvSpPr>
        <p:spPr>
          <a:xfrm>
            <a:off x="612912" y="1708976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9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B9A1E0-4EA6-47B6-0E20-CE816CFAC17F}"/>
              </a:ext>
            </a:extLst>
          </p:cNvPr>
          <p:cNvSpPr txBox="1"/>
          <p:nvPr/>
        </p:nvSpPr>
        <p:spPr>
          <a:xfrm>
            <a:off x="1378225" y="1767507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F570DF-63C8-1873-C6A4-66D42483AF09}"/>
              </a:ext>
            </a:extLst>
          </p:cNvPr>
          <p:cNvSpPr txBox="1"/>
          <p:nvPr/>
        </p:nvSpPr>
        <p:spPr>
          <a:xfrm>
            <a:off x="8253828" y="622115"/>
            <a:ext cx="33518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aka.ms/RAGhack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9503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F9EB773-4BA3-5C8C-1B81-2ACD57570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05" y="417666"/>
            <a:ext cx="10919790" cy="602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9855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B14914-88AB-B539-31B9-3590AD45089D}"/>
              </a:ext>
            </a:extLst>
          </p:cNvPr>
          <p:cNvSpPr txBox="1"/>
          <p:nvPr/>
        </p:nvSpPr>
        <p:spPr>
          <a:xfrm>
            <a:off x="993388" y="399164"/>
            <a:ext cx="8179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/>
              <a:t>Olive.config</a:t>
            </a:r>
            <a:r>
              <a:rPr lang="en-US" sz="3600" b="1" dirty="0"/>
              <a:t> – Model Catalog </a:t>
            </a:r>
          </a:p>
        </p:txBody>
      </p:sp>
      <p:pic>
        <p:nvPicPr>
          <p:cNvPr id="6" name="Picture 2" descr="Hugging Face - Current Openings">
            <a:extLst>
              <a:ext uri="{FF2B5EF4-FFF2-40B4-BE49-F238E27FC236}">
                <a16:creationId xmlns:a16="http://schemas.microsoft.com/office/drawing/2014/main" id="{091E6720-05F2-2961-E84A-683AC1AE7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11" y="1468227"/>
            <a:ext cx="978749" cy="97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37D07B5-64AF-EA65-C438-BE93EC8A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45" y="2479372"/>
            <a:ext cx="4401378" cy="3328060"/>
          </a:xfrm>
          <a:prstGeom prst="rect">
            <a:avLst/>
          </a:prstGeom>
        </p:spPr>
      </p:pic>
      <p:pic>
        <p:nvPicPr>
          <p:cNvPr id="9" name="Picture 12" descr="Microsoft Learn logo">
            <a:extLst>
              <a:ext uri="{FF2B5EF4-FFF2-40B4-BE49-F238E27FC236}">
                <a16:creationId xmlns:a16="http://schemas.microsoft.com/office/drawing/2014/main" id="{D20E027A-0FAD-3520-FBE4-45E8D1313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045" y="1594276"/>
            <a:ext cx="704958" cy="6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E1C4A1B-2CF9-7FBD-0E5F-3B205E12F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46" y="2646109"/>
            <a:ext cx="4906135" cy="21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9786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08BC37-A00E-D027-2292-98D16DD236DC}"/>
              </a:ext>
            </a:extLst>
          </p:cNvPr>
          <p:cNvSpPr txBox="1"/>
          <p:nvPr/>
        </p:nvSpPr>
        <p:spPr>
          <a:xfrm>
            <a:off x="407505" y="378551"/>
            <a:ext cx="8179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/>
              <a:t>Olive.config</a:t>
            </a:r>
            <a:r>
              <a:rPr lang="en-US" sz="3600" b="1" dirty="0"/>
              <a:t> – </a:t>
            </a:r>
            <a:r>
              <a:rPr lang="zh-CN" altLang="en-US" sz="3600" b="1" dirty="0"/>
              <a:t>算力设定</a:t>
            </a:r>
            <a:endParaRPr lang="en-US" sz="3600" b="1" dirty="0"/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9654FA60-24EC-0635-05A2-A372F5783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48" y="1736830"/>
            <a:ext cx="5185452" cy="4795847"/>
          </a:xfrm>
          <a:prstGeom prst="rect">
            <a:avLst/>
          </a:prstGeom>
        </p:spPr>
      </p:pic>
      <p:pic>
        <p:nvPicPr>
          <p:cNvPr id="6" name="Picture 2" descr="Logo, Azure">
            <a:extLst>
              <a:ext uri="{FF2B5EF4-FFF2-40B4-BE49-F238E27FC236}">
                <a16:creationId xmlns:a16="http://schemas.microsoft.com/office/drawing/2014/main" id="{2EDC01E6-AA06-663F-422D-5496BB7DF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66" y="1255100"/>
            <a:ext cx="963460" cy="96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7668A72-9738-C7E3-7AC9-2190C53FB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763" y="2111458"/>
            <a:ext cx="4987637" cy="2408802"/>
          </a:xfrm>
          <a:prstGeom prst="rect">
            <a:avLst/>
          </a:prstGeom>
        </p:spPr>
      </p:pic>
      <p:pic>
        <p:nvPicPr>
          <p:cNvPr id="2050" name="Picture 2" descr="Gpu Icon. Trendy Gpu Logo Concept on ...">
            <a:extLst>
              <a:ext uri="{FF2B5EF4-FFF2-40B4-BE49-F238E27FC236}">
                <a16:creationId xmlns:a16="http://schemas.microsoft.com/office/drawing/2014/main" id="{5B3CB072-0DF8-8611-DA77-9F648D9F3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312" y="950413"/>
            <a:ext cx="1161045" cy="11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7786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FCB546-C5B4-917B-BF83-257DC1CFE681}"/>
              </a:ext>
            </a:extLst>
          </p:cNvPr>
          <p:cNvSpPr txBox="1"/>
          <p:nvPr/>
        </p:nvSpPr>
        <p:spPr>
          <a:xfrm>
            <a:off x="407505" y="378551"/>
            <a:ext cx="8179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Olive.config</a:t>
            </a:r>
            <a:r>
              <a:rPr 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– </a:t>
            </a:r>
            <a:r>
              <a:rPr lang="en-US" sz="3600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QLoRA</a:t>
            </a:r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&amp;</a:t>
            </a:r>
            <a:r>
              <a:rPr lang="zh-CN" altLang="en-US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CN" altLang="zh-CN" sz="36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LoRA</a:t>
            </a:r>
            <a:endParaRPr lang="en-US" sz="36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A63DE54-4BAD-AF78-50D0-056B87F0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363" y="1242076"/>
            <a:ext cx="4460137" cy="5237373"/>
          </a:xfrm>
          <a:prstGeom prst="rect">
            <a:avLst/>
          </a:prstGeom>
        </p:spPr>
      </p:pic>
      <p:pic>
        <p:nvPicPr>
          <p:cNvPr id="7" name="Picture 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4061647-5215-32E0-5840-35A41833C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936" y="1242076"/>
            <a:ext cx="41529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5558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42E321-3D31-8883-027B-725545590CF8}"/>
              </a:ext>
            </a:extLst>
          </p:cNvPr>
          <p:cNvSpPr txBox="1"/>
          <p:nvPr/>
        </p:nvSpPr>
        <p:spPr>
          <a:xfrm>
            <a:off x="407505" y="378551"/>
            <a:ext cx="81799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 err="1"/>
              <a:t>Olive.config</a:t>
            </a:r>
            <a:r>
              <a:rPr lang="en-US" sz="3600" b="1" dirty="0"/>
              <a:t> – </a:t>
            </a:r>
            <a:r>
              <a:rPr lang="zh-CN" altLang="en-US" sz="3600" b="1" dirty="0"/>
              <a:t>量化</a:t>
            </a:r>
            <a:endParaRPr lang="en-US" sz="3600" b="1" dirty="0"/>
          </a:p>
        </p:txBody>
      </p:sp>
      <p:pic>
        <p:nvPicPr>
          <p:cNvPr id="4" name="Picture 3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99AB1C0B-3E29-6807-3919-9C0A6FA04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9" y="2323982"/>
            <a:ext cx="4865355" cy="17757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D179F2-EDCF-51CD-004A-CB326D8BD513}"/>
              </a:ext>
            </a:extLst>
          </p:cNvPr>
          <p:cNvSpPr txBox="1"/>
          <p:nvPr/>
        </p:nvSpPr>
        <p:spPr>
          <a:xfrm>
            <a:off x="407505" y="1128513"/>
            <a:ext cx="681643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https://github.com/microsoft/onnxruntime-genai</a:t>
            </a:r>
          </a:p>
        </p:txBody>
      </p:sp>
      <p:pic>
        <p:nvPicPr>
          <p:cNvPr id="11" name="Picture 10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7D0E8396-D44F-66C5-0A80-25D69CFA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26" y="2323982"/>
            <a:ext cx="5595575" cy="1775717"/>
          </a:xfrm>
          <a:prstGeom prst="rect">
            <a:avLst/>
          </a:prstGeom>
        </p:spPr>
      </p:pic>
      <p:pic>
        <p:nvPicPr>
          <p:cNvPr id="13" name="Picture 4" descr="LF AI &amp; Data Foundation Logos and Artwork - ONNX">
            <a:extLst>
              <a:ext uri="{FF2B5EF4-FFF2-40B4-BE49-F238E27FC236}">
                <a16:creationId xmlns:a16="http://schemas.microsoft.com/office/drawing/2014/main" id="{70F78E59-F256-E838-8758-C77C2AE3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295" y="4212051"/>
            <a:ext cx="719171" cy="71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06AEB4-48EA-9B17-486B-46657E757E46}"/>
              </a:ext>
            </a:extLst>
          </p:cNvPr>
          <p:cNvSpPr txBox="1"/>
          <p:nvPr/>
        </p:nvSpPr>
        <p:spPr>
          <a:xfrm>
            <a:off x="7209621" y="4263859"/>
            <a:ext cx="311905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ONNX</a:t>
            </a:r>
            <a:r>
              <a:rPr lang="zh-CN" altLang="en-US" sz="2000" dirty="0"/>
              <a:t> </a:t>
            </a:r>
            <a:r>
              <a:rPr lang="en-US" altLang="zh-CN" sz="2000" dirty="0"/>
              <a:t>Model</a:t>
            </a:r>
            <a:r>
              <a:rPr lang="zh-CN" altLang="en-US" sz="2000" dirty="0"/>
              <a:t> </a:t>
            </a:r>
            <a:r>
              <a:rPr lang="en-US" altLang="zh-CN" sz="2000" dirty="0"/>
              <a:t>Convert</a:t>
            </a:r>
          </a:p>
          <a:p>
            <a:pPr algn="l"/>
            <a:r>
              <a:rPr lang="zh-CN" altLang="en-US" sz="2000" dirty="0"/>
              <a:t>（</a:t>
            </a:r>
            <a:r>
              <a:rPr lang="en-US" altLang="zh-CN" sz="2000" dirty="0"/>
              <a:t>Float16</a:t>
            </a:r>
            <a:r>
              <a:rPr lang="zh-CN" altLang="en-US" sz="2000" dirty="0"/>
              <a:t>，</a:t>
            </a:r>
            <a:r>
              <a:rPr lang="en-US" altLang="zh-CN" sz="2000" dirty="0"/>
              <a:t>Float32</a:t>
            </a:r>
            <a:r>
              <a:rPr lang="zh-CN" altLang="en-US" sz="2000" dirty="0"/>
              <a:t>，</a:t>
            </a:r>
            <a:r>
              <a:rPr lang="en-US" altLang="zh-CN" sz="2000" dirty="0"/>
              <a:t>Int4</a:t>
            </a:r>
            <a:r>
              <a:rPr lang="zh-CN" altLang="en-US" sz="2000" dirty="0"/>
              <a:t>）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077857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7239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RAGHack: Next steps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212D-5770-6337-F472-59B7DFD16C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731142" cy="4339650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Register for the hackathon @ </a:t>
            </a:r>
            <a:r>
              <a:rPr lang="en-US" sz="3000">
                <a:latin typeface="Aptos"/>
                <a:cs typeface="Segoe UI"/>
                <a:hlinkClick r:id="rId3"/>
              </a:rPr>
              <a:t>aka.ms/raghack/register</a:t>
            </a:r>
            <a:endParaRPr lang="en-US" sz="3000"/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Hack, hack, hack! Try our code samples or start from scratch!🧑🏿‍💻 👩🏻‍💻 👩🏼‍💻</a:t>
            </a:r>
            <a:endParaRPr lang="en-US"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For any questions, post in GitHub forum or attend Discord Office Hours.  🙋🏼 🙋🏾‍♀️  </a:t>
            </a:r>
            <a:endParaRPr lang="en-US"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Join more live RAG sessions!  </a:t>
            </a:r>
            <a:r>
              <a:rPr lang="en-US">
                <a:latin typeface="Segoe UI"/>
                <a:cs typeface="Segoe UI"/>
                <a:hlinkClick r:id="rId4"/>
              </a:rPr>
              <a:t>aka.ms/raghack/streams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Submit your project before September 16</a:t>
            </a:r>
            <a:r>
              <a:rPr lang="en-US" sz="2600" baseline="30000">
                <a:latin typeface="Aptos"/>
                <a:cs typeface="Segoe UI"/>
              </a:rPr>
              <a:t>th</a:t>
            </a:r>
            <a:r>
              <a:rPr lang="en-US" sz="2600">
                <a:latin typeface="Aptos"/>
                <a:cs typeface="Segoe UI"/>
              </a:rPr>
              <a:t> 11:59 PM PT to win prizes! 💵</a:t>
            </a: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33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7" y="2587823"/>
            <a:ext cx="11701033" cy="1169551"/>
          </a:xfrm>
        </p:spPr>
        <p:txBody>
          <a:bodyPr/>
          <a:lstStyle/>
          <a:p>
            <a:r>
              <a:rPr lang="en-US" sz="3600" b="1" dirty="0" err="1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</a:t>
            </a:r>
            <a:r>
              <a:rPr lang="zh-CN" altLang="en-US" sz="3600" b="1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</a:t>
            </a:r>
            <a:r>
              <a:rPr lang="zh-CN" altLang="en-US" sz="3600" b="1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3600" b="1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Toolkit</a:t>
            </a:r>
            <a:r>
              <a:rPr lang="zh-CN" altLang="en-US" sz="3600" b="1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构建应用</a:t>
            </a:r>
            <a:b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69F220-09AA-B411-7469-37AEC591C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830997"/>
          </a:xfrm>
        </p:spPr>
        <p:txBody>
          <a:bodyPr/>
          <a:lstStyle/>
          <a:p>
            <a:r>
              <a:rPr lang="en-US" dirty="0" err="1"/>
              <a:t>Kinfey</a:t>
            </a:r>
            <a:r>
              <a:rPr lang="en-US" dirty="0"/>
              <a:t> Lo</a:t>
            </a:r>
          </a:p>
          <a:p>
            <a:r>
              <a:rPr lang="en-US" dirty="0"/>
              <a:t>Senior Cloud Advocate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kinfey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2212913"/>
          </a:xfrm>
        </p:spPr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什么是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Toolkit VS Code for VS Code 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了解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SLMOps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Microsoft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Olive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介绍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案例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了解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Toolkit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for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 Code</a:t>
            </a:r>
            <a:endParaRPr 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4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8A2F-6EE7-DB23-A893-AD9B91A2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CA8FEAA7-0DB5-3FEC-AC47-39733BDBEAA4}"/>
              </a:ext>
            </a:extLst>
          </p:cNvPr>
          <p:cNvSpPr txBox="1"/>
          <p:nvPr/>
        </p:nvSpPr>
        <p:spPr>
          <a:xfrm>
            <a:off x="673209" y="391751"/>
            <a:ext cx="7447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0" normalizeH="0" baseline="0" noProof="0" dirty="0" err="1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你是如何构建</a:t>
            </a:r>
            <a:r>
              <a:rPr kumimoji="0" lang="zh-CN" altLang="en-US" sz="3600" b="1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kumimoji="0" lang="en-US" altLang="zh-CN" sz="3600" b="1" u="none" strike="noStrike" kern="1200" cap="none" spc="0" normalizeH="0" baseline="0" noProof="0" dirty="0" err="1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GenAI</a:t>
            </a:r>
            <a:r>
              <a:rPr kumimoji="0" lang="zh-CN" altLang="en-US" sz="3600" b="1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的 </a:t>
            </a:r>
            <a:r>
              <a:rPr kumimoji="0" lang="en-US" altLang="zh-CN" sz="3600" b="1" u="none" strike="noStrike" kern="1200" cap="none" spc="0" normalizeH="0" baseline="0" noProof="0" dirty="0" err="1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pipline</a:t>
            </a:r>
            <a:r>
              <a:rPr lang="zh-CN" altLang="en-US" sz="3600" b="1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？</a:t>
            </a:r>
            <a:endParaRPr kumimoji="0" lang="en-CN" sz="3600" b="1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C43C59-C345-1F41-944B-42181042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43" y="2556435"/>
            <a:ext cx="1422400" cy="142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701A53-0996-B8A8-348B-456D02FB62B4}"/>
              </a:ext>
            </a:extLst>
          </p:cNvPr>
          <p:cNvSpPr txBox="1"/>
          <p:nvPr/>
        </p:nvSpPr>
        <p:spPr>
          <a:xfrm>
            <a:off x="1250350" y="4216998"/>
            <a:ext cx="5257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B8D8B4-0AE3-909F-340D-10041E02C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593" y="2556435"/>
            <a:ext cx="1422400" cy="1422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4362B1-105F-B806-4474-395CA2539C0D}"/>
              </a:ext>
            </a:extLst>
          </p:cNvPr>
          <p:cNvSpPr txBox="1"/>
          <p:nvPr/>
        </p:nvSpPr>
        <p:spPr>
          <a:xfrm>
            <a:off x="3431110" y="4227757"/>
            <a:ext cx="72936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17BF73-2638-123C-2F4D-459B01D0E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143" y="2586019"/>
            <a:ext cx="1422400" cy="142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882F67-552E-DEE5-9CF1-3B516EA81DBF}"/>
              </a:ext>
            </a:extLst>
          </p:cNvPr>
          <p:cNvSpPr txBox="1"/>
          <p:nvPr/>
        </p:nvSpPr>
        <p:spPr>
          <a:xfrm>
            <a:off x="5440348" y="4227759"/>
            <a:ext cx="127599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Fine tuning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68562A-1BA0-FBC9-A1A8-9FF10DA0F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9693" y="2586019"/>
            <a:ext cx="1422400" cy="1422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F0BF52B-CA57-ADED-F540-E17203DA09F0}"/>
              </a:ext>
            </a:extLst>
          </p:cNvPr>
          <p:cNvSpPr txBox="1"/>
          <p:nvPr/>
        </p:nvSpPr>
        <p:spPr>
          <a:xfrm>
            <a:off x="7777400" y="4227756"/>
            <a:ext cx="11669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Evaluation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43AF1E-2541-6608-AC75-807701759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7557" y="2553745"/>
            <a:ext cx="1422400" cy="14224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2D5137-5041-60E6-B90D-58F6594DB3DB}"/>
              </a:ext>
            </a:extLst>
          </p:cNvPr>
          <p:cNvSpPr txBox="1"/>
          <p:nvPr/>
        </p:nvSpPr>
        <p:spPr>
          <a:xfrm>
            <a:off x="10378290" y="4227757"/>
            <a:ext cx="60093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/>
              <a:t>RAGs</a:t>
            </a:r>
          </a:p>
        </p:txBody>
      </p:sp>
    </p:spTree>
    <p:extLst>
      <p:ext uri="{BB962C8B-B14F-4D97-AF65-F5344CB8AC3E}">
        <p14:creationId xmlns:p14="http://schemas.microsoft.com/office/powerpoint/2010/main" val="108182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81F6D-4935-87FA-F25C-70A49059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340" y="1981199"/>
            <a:ext cx="4078025" cy="553998"/>
          </a:xfrm>
        </p:spPr>
        <p:txBody>
          <a:bodyPr/>
          <a:lstStyle/>
          <a:p>
            <a:r>
              <a:rPr lang="en-US" dirty="0"/>
              <a:t>Windows or Linux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BA276A-2005-8C05-94BE-AE1527E14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40" y="2966830"/>
            <a:ext cx="4495800" cy="1905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46D957F-0563-2D2B-0847-410940E6DD5F}"/>
              </a:ext>
            </a:extLst>
          </p:cNvPr>
          <p:cNvSpPr txBox="1">
            <a:spLocks/>
          </p:cNvSpPr>
          <p:nvPr/>
        </p:nvSpPr>
        <p:spPr>
          <a:xfrm>
            <a:off x="6477332" y="1981199"/>
            <a:ext cx="5065311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macOS (Apple Silicon)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1AF04C46-00C4-C9C3-31CF-9EB35FFDF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331" y="3017630"/>
            <a:ext cx="3965381" cy="1737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01C5DC-1399-7165-0D7F-D551A46F0761}"/>
              </a:ext>
            </a:extLst>
          </p:cNvPr>
          <p:cNvSpPr txBox="1"/>
          <p:nvPr/>
        </p:nvSpPr>
        <p:spPr>
          <a:xfrm>
            <a:off x="423289" y="514065"/>
            <a:ext cx="6171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 Toolkit – </a:t>
            </a:r>
            <a:r>
              <a:rPr kumimoji="0" lang="en-US" sz="3600" b="1" u="none" strike="noStrike" kern="1200" cap="none" spc="0" normalizeH="0" baseline="0" noProof="0" dirty="0" err="1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安装环境的区别</a:t>
            </a:r>
            <a:endParaRPr kumimoji="0" lang="en-CN" sz="3600" b="1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2296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7DC518-6E44-2A42-020C-22F242CF9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624" y="978945"/>
            <a:ext cx="9578752" cy="55809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5A4C33-C93D-EBB3-5C10-054E8D492125}"/>
              </a:ext>
            </a:extLst>
          </p:cNvPr>
          <p:cNvSpPr txBox="1"/>
          <p:nvPr/>
        </p:nvSpPr>
        <p:spPr>
          <a:xfrm>
            <a:off x="447298" y="165898"/>
            <a:ext cx="2413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 Toolkit</a:t>
            </a:r>
            <a:endParaRPr kumimoji="0" lang="en-CN" sz="3600" b="1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85109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03E8C0-7B8C-CF0E-5B5E-C7ADE994076E}"/>
              </a:ext>
            </a:extLst>
          </p:cNvPr>
          <p:cNvSpPr txBox="1"/>
          <p:nvPr/>
        </p:nvSpPr>
        <p:spPr>
          <a:xfrm>
            <a:off x="436541" y="69079"/>
            <a:ext cx="4608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AI Toolkit - Models</a:t>
            </a:r>
            <a:endParaRPr kumimoji="0" lang="en-CN" sz="3600" b="1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6206DDC-2207-2C84-81C8-F5E999F39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28" y="794092"/>
            <a:ext cx="9439744" cy="589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3041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3.xml><?xml version="1.0" encoding="utf-8"?>
<a:theme xmlns:a="http://schemas.openxmlformats.org/drawingml/2006/main" name="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zureTemplate_2023_v09" id="{84C66EF3-53A2-9A4F-A8C8-B123E5EB98BF}" vid="{4F8F454D-D741-BE40-A1B6-EA401B48B1B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d66e55-c941-4e39-8cb9-763ce1174e9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f2a6f4ca-5247-406e-b053-1da4431a8ab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AD097B-2910-44F3-AC28-CEBF8CD886B2}">
  <ds:schemaRefs>
    <ds:schemaRef ds:uri="f2a6f4ca-5247-406e-b053-1da4431a8aba"/>
    <ds:schemaRef ds:uri="fed66e55-c941-4e39-8cb9-763ce1174e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433F3D-D6EB-404B-A6A4-2834F1FD1D65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f2a6f4ca-5247-406e-b053-1da4431a8aba"/>
    <ds:schemaRef ds:uri="fed66e55-c941-4e39-8cb9-763ce1174e9f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817</Words>
  <Application>Microsoft Office PowerPoint</Application>
  <PresentationFormat>Widescreen</PresentationFormat>
  <Paragraphs>205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Microsoft YaHei UI</vt:lpstr>
      <vt:lpstr>Aptos</vt:lpstr>
      <vt:lpstr>Aptos Display</vt:lpstr>
      <vt:lpstr>Arial</vt:lpstr>
      <vt:lpstr>Consolas</vt:lpstr>
      <vt:lpstr>Segoe Sans Display Semibold</vt:lpstr>
      <vt:lpstr>Segoe Sans Text</vt:lpstr>
      <vt:lpstr>Segoe Sans Text Semibold</vt:lpstr>
      <vt:lpstr>Segoe UI</vt:lpstr>
      <vt:lpstr>Segoe UI Semibold</vt:lpstr>
      <vt:lpstr>Segoe UI Variable Display Semibold</vt:lpstr>
      <vt:lpstr>Times New Roman</vt:lpstr>
      <vt:lpstr>Wingdings</vt:lpstr>
      <vt:lpstr>Office Theme</vt:lpstr>
      <vt:lpstr>Microsoft AI Tour 16:9 Template Dark</vt:lpstr>
      <vt:lpstr>Azure 2023 Template</vt:lpstr>
      <vt:lpstr>PowerPoint Presentation</vt:lpstr>
      <vt:lpstr>Hack Together: RAG Hack</vt:lpstr>
      <vt:lpstr>用 AI Toolkit 构建应用 </vt:lpstr>
      <vt:lpstr>Agenda</vt:lpstr>
      <vt:lpstr>了解 AI Toolkit for VS Code</vt:lpstr>
      <vt:lpstr>PowerPoint Presentation</vt:lpstr>
      <vt:lpstr>Windows or Linux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SLMOps</vt:lpstr>
      <vt:lpstr>企业进入模型领域带来更多的思考</vt:lpstr>
      <vt:lpstr>PowerPoint Presentation</vt:lpstr>
      <vt:lpstr>PowerPoint Presentation</vt:lpstr>
      <vt:lpstr>Microsoft Olive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RAGHack: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Josh Oh</cp:lastModifiedBy>
  <cp:revision>50</cp:revision>
  <dcterms:created xsi:type="dcterms:W3CDTF">2024-08-07T00:36:26Z</dcterms:created>
  <dcterms:modified xsi:type="dcterms:W3CDTF">2024-09-12T15:29:26Z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0x01010014925C27B3ADB5469B06FE7A435DCE3F</vt:lpwstr>
  </property>
  <property fmtid="{D5CDD505-2E9C-101B-9397-08002B2CF9AE}" pid="3" name="MediaServiceImageTags">
    <vt:lpwstr/>
  </property>
</Properties>
</file>